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1" r:id="rId5"/>
    <p:sldId id="256" r:id="rId6"/>
    <p:sldId id="258" r:id="rId7"/>
    <p:sldId id="307" r:id="rId8"/>
    <p:sldId id="287" r:id="rId9"/>
    <p:sldId id="557" r:id="rId10"/>
    <p:sldId id="309" r:id="rId11"/>
    <p:sldId id="562" r:id="rId12"/>
    <p:sldId id="294" r:id="rId13"/>
    <p:sldId id="552" r:id="rId14"/>
    <p:sldId id="308" r:id="rId15"/>
    <p:sldId id="558" r:id="rId16"/>
    <p:sldId id="564" r:id="rId17"/>
    <p:sldId id="262" r:id="rId18"/>
    <p:sldId id="553" r:id="rId19"/>
    <p:sldId id="554" r:id="rId20"/>
    <p:sldId id="561" r:id="rId21"/>
    <p:sldId id="559" r:id="rId22"/>
    <p:sldId id="560" r:id="rId23"/>
    <p:sldId id="275" r:id="rId24"/>
    <p:sldId id="555" r:id="rId25"/>
    <p:sldId id="278"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559"/>
    <a:srgbClr val="505559"/>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A9039-B937-4275-97D0-059922BC5787}" v="88" dt="2021-01-14T09:46:5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8664" autoAdjust="0"/>
  </p:normalViewPr>
  <p:slideViewPr>
    <p:cSldViewPr snapToGrid="0">
      <p:cViewPr varScale="1">
        <p:scale>
          <a:sx n="59" d="100"/>
          <a:sy n="59" d="100"/>
        </p:scale>
        <p:origin x="916"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um Davies" userId="737415c8-0968-4dc4-802e-d533b7e96962" providerId="ADAL" clId="{06257DEC-C775-46A1-9A29-A87B7111C8B0}"/>
    <pc:docChg chg="addSld modSld">
      <pc:chgData name="Calum Davies" userId="737415c8-0968-4dc4-802e-d533b7e96962" providerId="ADAL" clId="{06257DEC-C775-46A1-9A29-A87B7111C8B0}" dt="2020-12-18T11:27:37.126" v="18" actId="20577"/>
      <pc:docMkLst>
        <pc:docMk/>
      </pc:docMkLst>
      <pc:sldChg chg="modSp add">
        <pc:chgData name="Calum Davies" userId="737415c8-0968-4dc4-802e-d533b7e96962" providerId="ADAL" clId="{06257DEC-C775-46A1-9A29-A87B7111C8B0}" dt="2020-12-18T11:27:37.126" v="18" actId="20577"/>
        <pc:sldMkLst>
          <pc:docMk/>
          <pc:sldMk cId="3925401462" sldId="556"/>
        </pc:sldMkLst>
        <pc:spChg chg="mod">
          <ac:chgData name="Calum Davies" userId="737415c8-0968-4dc4-802e-d533b7e96962" providerId="ADAL" clId="{06257DEC-C775-46A1-9A29-A87B7111C8B0}" dt="2020-12-18T11:27:37.126" v="18" actId="20577"/>
          <ac:spMkLst>
            <pc:docMk/>
            <pc:sldMk cId="3925401462" sldId="556"/>
            <ac:spMk id="2" creationId="{1EC48301-ADFC-49A5-89DC-2CF3AA5F0779}"/>
          </ac:spMkLst>
        </pc:spChg>
      </pc:sldChg>
    </pc:docChg>
  </pc:docChgLst>
  <pc:docChgLst>
    <pc:chgData name="Calum Davies" userId="737415c8-0968-4dc4-802e-d533b7e96962" providerId="ADAL" clId="{567A9039-B937-4275-97D0-059922BC5787}"/>
    <pc:docChg chg="undo custSel mod addSld delSld modSld">
      <pc:chgData name="Calum Davies" userId="737415c8-0968-4dc4-802e-d533b7e96962" providerId="ADAL" clId="{567A9039-B937-4275-97D0-059922BC5787}" dt="2021-01-14T09:46:53.836" v="2446" actId="2696"/>
      <pc:docMkLst>
        <pc:docMk/>
      </pc:docMkLst>
      <pc:sldChg chg="modSp">
        <pc:chgData name="Calum Davies" userId="737415c8-0968-4dc4-802e-d533b7e96962" providerId="ADAL" clId="{567A9039-B937-4275-97D0-059922BC5787}" dt="2021-01-04T13:50:58.360" v="1151" actId="20577"/>
        <pc:sldMkLst>
          <pc:docMk/>
          <pc:sldMk cId="1081952584" sldId="257"/>
        </pc:sldMkLst>
        <pc:spChg chg="mod">
          <ac:chgData name="Calum Davies" userId="737415c8-0968-4dc4-802e-d533b7e96962" providerId="ADAL" clId="{567A9039-B937-4275-97D0-059922BC5787}" dt="2021-01-04T13:50:58.360" v="1151" actId="20577"/>
          <ac:spMkLst>
            <pc:docMk/>
            <pc:sldMk cId="1081952584" sldId="257"/>
            <ac:spMk id="3" creationId="{B6AB7969-E40E-42A7-8920-F2C615190B4B}"/>
          </ac:spMkLst>
        </pc:spChg>
      </pc:sldChg>
      <pc:sldChg chg="modSp">
        <pc:chgData name="Calum Davies" userId="737415c8-0968-4dc4-802e-d533b7e96962" providerId="ADAL" clId="{567A9039-B937-4275-97D0-059922BC5787}" dt="2021-01-07T16:10:26.828" v="1763" actId="20577"/>
        <pc:sldMkLst>
          <pc:docMk/>
          <pc:sldMk cId="1270064856" sldId="258"/>
        </pc:sldMkLst>
        <pc:spChg chg="mod">
          <ac:chgData name="Calum Davies" userId="737415c8-0968-4dc4-802e-d533b7e96962" providerId="ADAL" clId="{567A9039-B937-4275-97D0-059922BC5787}" dt="2021-01-07T16:10:26.828" v="1763" actId="20577"/>
          <ac:spMkLst>
            <pc:docMk/>
            <pc:sldMk cId="1270064856" sldId="258"/>
            <ac:spMk id="3" creationId="{E335548B-5A3E-4E9B-8FB6-325EBABB6F37}"/>
          </ac:spMkLst>
        </pc:spChg>
      </pc:sldChg>
      <pc:sldChg chg="modSp">
        <pc:chgData name="Calum Davies" userId="737415c8-0968-4dc4-802e-d533b7e96962" providerId="ADAL" clId="{567A9039-B937-4275-97D0-059922BC5787}" dt="2021-01-04T14:16:52.234" v="1253" actId="113"/>
        <pc:sldMkLst>
          <pc:docMk/>
          <pc:sldMk cId="2106951861" sldId="262"/>
        </pc:sldMkLst>
        <pc:spChg chg="mod">
          <ac:chgData name="Calum Davies" userId="737415c8-0968-4dc4-802e-d533b7e96962" providerId="ADAL" clId="{567A9039-B937-4275-97D0-059922BC5787}" dt="2021-01-04T14:16:40.788" v="1251" actId="1076"/>
          <ac:spMkLst>
            <pc:docMk/>
            <pc:sldMk cId="2106951861" sldId="262"/>
            <ac:spMk id="2" creationId="{81457D5F-588B-4564-B4E8-0E688F4864FD}"/>
          </ac:spMkLst>
        </pc:spChg>
        <pc:spChg chg="mod">
          <ac:chgData name="Calum Davies" userId="737415c8-0968-4dc4-802e-d533b7e96962" providerId="ADAL" clId="{567A9039-B937-4275-97D0-059922BC5787}" dt="2021-01-04T14:16:52.234" v="1253" actId="113"/>
          <ac:spMkLst>
            <pc:docMk/>
            <pc:sldMk cId="2106951861" sldId="262"/>
            <ac:spMk id="3" creationId="{412BF630-B8E1-4213-BCBF-6D936064D649}"/>
          </ac:spMkLst>
        </pc:spChg>
      </pc:sldChg>
      <pc:sldChg chg="modSp">
        <pc:chgData name="Calum Davies" userId="737415c8-0968-4dc4-802e-d533b7e96962" providerId="ADAL" clId="{567A9039-B937-4275-97D0-059922BC5787}" dt="2021-01-11T12:42:00.761" v="2123" actId="20577"/>
        <pc:sldMkLst>
          <pc:docMk/>
          <pc:sldMk cId="222787551" sldId="281"/>
        </pc:sldMkLst>
        <pc:spChg chg="mod">
          <ac:chgData name="Calum Davies" userId="737415c8-0968-4dc4-802e-d533b7e96962" providerId="ADAL" clId="{567A9039-B937-4275-97D0-059922BC5787}" dt="2021-01-11T12:42:00.761" v="2123" actId="20577"/>
          <ac:spMkLst>
            <pc:docMk/>
            <pc:sldMk cId="222787551" sldId="281"/>
            <ac:spMk id="3" creationId="{2C80BC37-C31A-4819-960F-EEE94893EFF8}"/>
          </ac:spMkLst>
        </pc:spChg>
      </pc:sldChg>
      <pc:sldChg chg="modSp">
        <pc:chgData name="Calum Davies" userId="737415c8-0968-4dc4-802e-d533b7e96962" providerId="ADAL" clId="{567A9039-B937-4275-97D0-059922BC5787}" dt="2021-01-11T10:08:03.284" v="2047" actId="20577"/>
        <pc:sldMkLst>
          <pc:docMk/>
          <pc:sldMk cId="295408883" sldId="307"/>
        </pc:sldMkLst>
        <pc:spChg chg="mod">
          <ac:chgData name="Calum Davies" userId="737415c8-0968-4dc4-802e-d533b7e96962" providerId="ADAL" clId="{567A9039-B937-4275-97D0-059922BC5787}" dt="2021-01-11T10:08:03.284" v="2047" actId="20577"/>
          <ac:spMkLst>
            <pc:docMk/>
            <pc:sldMk cId="295408883" sldId="307"/>
            <ac:spMk id="3" creationId="{E3871BFF-3144-49B5-8BDE-C3421AD4FA69}"/>
          </ac:spMkLst>
        </pc:spChg>
      </pc:sldChg>
      <pc:sldChg chg="addSp modSp">
        <pc:chgData name="Calum Davies" userId="737415c8-0968-4dc4-802e-d533b7e96962" providerId="ADAL" clId="{567A9039-B937-4275-97D0-059922BC5787}" dt="2021-01-04T12:31:39.458" v="1013" actId="1076"/>
        <pc:sldMkLst>
          <pc:docMk/>
          <pc:sldMk cId="2767721565" sldId="308"/>
        </pc:sldMkLst>
        <pc:spChg chg="add mod">
          <ac:chgData name="Calum Davies" userId="737415c8-0968-4dc4-802e-d533b7e96962" providerId="ADAL" clId="{567A9039-B937-4275-97D0-059922BC5787}" dt="2021-01-04T12:31:39.458" v="1013" actId="1076"/>
          <ac:spMkLst>
            <pc:docMk/>
            <pc:sldMk cId="2767721565" sldId="308"/>
            <ac:spMk id="2" creationId="{B5820E54-6B4E-4070-9F7F-5A09694F6D55}"/>
          </ac:spMkLst>
        </pc:spChg>
        <pc:spChg chg="mod">
          <ac:chgData name="Calum Davies" userId="737415c8-0968-4dc4-802e-d533b7e96962" providerId="ADAL" clId="{567A9039-B937-4275-97D0-059922BC5787}" dt="2021-01-04T12:28:49.137" v="909" actId="27636"/>
          <ac:spMkLst>
            <pc:docMk/>
            <pc:sldMk cId="2767721565" sldId="308"/>
            <ac:spMk id="3" creationId="{B70FA2C4-8C10-4A98-B1CA-1C071E3FB9A1}"/>
          </ac:spMkLst>
        </pc:spChg>
        <pc:picChg chg="add mod">
          <ac:chgData name="Calum Davies" userId="737415c8-0968-4dc4-802e-d533b7e96962" providerId="ADAL" clId="{567A9039-B937-4275-97D0-059922BC5787}" dt="2021-01-04T12:30:47.154" v="927" actId="1076"/>
          <ac:picMkLst>
            <pc:docMk/>
            <pc:sldMk cId="2767721565" sldId="308"/>
            <ac:picMk id="2050" creationId="{CBA72552-35A2-4D5A-B6BC-1A3D7BDA52A5}"/>
          </ac:picMkLst>
        </pc:picChg>
        <pc:picChg chg="add mod">
          <ac:chgData name="Calum Davies" userId="737415c8-0968-4dc4-802e-d533b7e96962" providerId="ADAL" clId="{567A9039-B937-4275-97D0-059922BC5787}" dt="2021-01-04T12:30:44.779" v="926" actId="1076"/>
          <ac:picMkLst>
            <pc:docMk/>
            <pc:sldMk cId="2767721565" sldId="308"/>
            <ac:picMk id="2052" creationId="{C216C82A-8FC1-4B98-BD8F-5CFD2030E752}"/>
          </ac:picMkLst>
        </pc:picChg>
      </pc:sldChg>
      <pc:sldChg chg="addSp modSp">
        <pc:chgData name="Calum Davies" userId="737415c8-0968-4dc4-802e-d533b7e96962" providerId="ADAL" clId="{567A9039-B937-4275-97D0-059922BC5787}" dt="2021-01-07T16:09:11.255" v="1635" actId="1076"/>
        <pc:sldMkLst>
          <pc:docMk/>
          <pc:sldMk cId="4179394129" sldId="554"/>
        </pc:sldMkLst>
        <pc:spChg chg="mod">
          <ac:chgData name="Calum Davies" userId="737415c8-0968-4dc4-802e-d533b7e96962" providerId="ADAL" clId="{567A9039-B937-4275-97D0-059922BC5787}" dt="2021-01-04T15:53:23.290" v="1387" actId="1076"/>
          <ac:spMkLst>
            <pc:docMk/>
            <pc:sldMk cId="4179394129" sldId="554"/>
            <ac:spMk id="2" creationId="{2052771A-4CDA-41A5-B570-AEC308E2498D}"/>
          </ac:spMkLst>
        </pc:spChg>
        <pc:spChg chg="mod">
          <ac:chgData name="Calum Davies" userId="737415c8-0968-4dc4-802e-d533b7e96962" providerId="ADAL" clId="{567A9039-B937-4275-97D0-059922BC5787}" dt="2021-01-07T16:08:40.023" v="1633" actId="14100"/>
          <ac:spMkLst>
            <pc:docMk/>
            <pc:sldMk cId="4179394129" sldId="554"/>
            <ac:spMk id="3" creationId="{EF629190-B07B-4EB4-A45B-CD3BC29CB733}"/>
          </ac:spMkLst>
        </pc:spChg>
        <pc:picChg chg="add mod">
          <ac:chgData name="Calum Davies" userId="737415c8-0968-4dc4-802e-d533b7e96962" providerId="ADAL" clId="{567A9039-B937-4275-97D0-059922BC5787}" dt="2021-01-07T16:09:11.255" v="1635" actId="1076"/>
          <ac:picMkLst>
            <pc:docMk/>
            <pc:sldMk cId="4179394129" sldId="554"/>
            <ac:picMk id="1026" creationId="{2ED20142-59F5-4958-9B8F-A7F248021CAD}"/>
          </ac:picMkLst>
        </pc:picChg>
      </pc:sldChg>
      <pc:sldChg chg="modSp">
        <pc:chgData name="Calum Davies" userId="737415c8-0968-4dc4-802e-d533b7e96962" providerId="ADAL" clId="{567A9039-B937-4275-97D0-059922BC5787}" dt="2021-01-07T16:05:34.164" v="1593" actId="20577"/>
        <pc:sldMkLst>
          <pc:docMk/>
          <pc:sldMk cId="2920365230" sldId="555"/>
        </pc:sldMkLst>
        <pc:spChg chg="mod">
          <ac:chgData name="Calum Davies" userId="737415c8-0968-4dc4-802e-d533b7e96962" providerId="ADAL" clId="{567A9039-B937-4275-97D0-059922BC5787}" dt="2021-01-07T16:05:34.164" v="1593" actId="20577"/>
          <ac:spMkLst>
            <pc:docMk/>
            <pc:sldMk cId="2920365230" sldId="555"/>
            <ac:spMk id="3" creationId="{F2D0156D-E867-4A6A-925C-13EB836488D7}"/>
          </ac:spMkLst>
        </pc:spChg>
      </pc:sldChg>
      <pc:sldChg chg="del">
        <pc:chgData name="Calum Davies" userId="737415c8-0968-4dc4-802e-d533b7e96962" providerId="ADAL" clId="{567A9039-B937-4275-97D0-059922BC5787}" dt="2021-01-07T09:21:33.677" v="1400" actId="2696"/>
        <pc:sldMkLst>
          <pc:docMk/>
          <pc:sldMk cId="3925401462" sldId="556"/>
        </pc:sldMkLst>
      </pc:sldChg>
      <pc:sldChg chg="addSp modSp add">
        <pc:chgData name="Calum Davies" userId="737415c8-0968-4dc4-802e-d533b7e96962" providerId="ADAL" clId="{567A9039-B937-4275-97D0-059922BC5787}" dt="2021-01-11T10:08:48.984" v="2062" actId="20577"/>
        <pc:sldMkLst>
          <pc:docMk/>
          <pc:sldMk cId="887296555" sldId="557"/>
        </pc:sldMkLst>
        <pc:spChg chg="mod">
          <ac:chgData name="Calum Davies" userId="737415c8-0968-4dc4-802e-d533b7e96962" providerId="ADAL" clId="{567A9039-B937-4275-97D0-059922BC5787}" dt="2021-01-04T12:13:12.572" v="333" actId="1076"/>
          <ac:spMkLst>
            <pc:docMk/>
            <pc:sldMk cId="887296555" sldId="557"/>
            <ac:spMk id="2" creationId="{5DC9BC12-2435-422F-BA4D-B05E95EF5258}"/>
          </ac:spMkLst>
        </pc:spChg>
        <pc:spChg chg="mod">
          <ac:chgData name="Calum Davies" userId="737415c8-0968-4dc4-802e-d533b7e96962" providerId="ADAL" clId="{567A9039-B937-4275-97D0-059922BC5787}" dt="2021-01-11T10:08:48.984" v="2062" actId="20577"/>
          <ac:spMkLst>
            <pc:docMk/>
            <pc:sldMk cId="887296555" sldId="557"/>
            <ac:spMk id="3" creationId="{6E71FF0B-75E9-48B0-A97B-3B728BF70559}"/>
          </ac:spMkLst>
        </pc:spChg>
        <pc:picChg chg="add mod modCrop">
          <ac:chgData name="Calum Davies" userId="737415c8-0968-4dc4-802e-d533b7e96962" providerId="ADAL" clId="{567A9039-B937-4275-97D0-059922BC5787}" dt="2021-01-11T10:08:26.834" v="2054" actId="1036"/>
          <ac:picMkLst>
            <pc:docMk/>
            <pc:sldMk cId="887296555" sldId="557"/>
            <ac:picMk id="4" creationId="{AC49DEAC-71B6-4BF3-8AF1-0C4C6BC01873}"/>
          </ac:picMkLst>
        </pc:picChg>
        <pc:picChg chg="add mod">
          <ac:chgData name="Calum Davies" userId="737415c8-0968-4dc4-802e-d533b7e96962" providerId="ADAL" clId="{567A9039-B937-4275-97D0-059922BC5787}" dt="2021-01-04T12:13:07.948" v="332" actId="1076"/>
          <ac:picMkLst>
            <pc:docMk/>
            <pc:sldMk cId="887296555" sldId="557"/>
            <ac:picMk id="1026" creationId="{C5BC284C-D75D-4670-975E-88EB1F317851}"/>
          </ac:picMkLst>
        </pc:picChg>
      </pc:sldChg>
      <pc:sldChg chg="addSp modSp add">
        <pc:chgData name="Calum Davies" userId="737415c8-0968-4dc4-802e-d533b7e96962" providerId="ADAL" clId="{567A9039-B937-4275-97D0-059922BC5787}" dt="2021-01-04T13:00:42.542" v="1116" actId="1076"/>
        <pc:sldMkLst>
          <pc:docMk/>
          <pc:sldMk cId="2279190321" sldId="558"/>
        </pc:sldMkLst>
        <pc:spChg chg="add mod">
          <ac:chgData name="Calum Davies" userId="737415c8-0968-4dc4-802e-d533b7e96962" providerId="ADAL" clId="{567A9039-B937-4275-97D0-059922BC5787}" dt="2021-01-04T13:00:24.030" v="1112" actId="20577"/>
          <ac:spMkLst>
            <pc:docMk/>
            <pc:sldMk cId="2279190321" sldId="558"/>
            <ac:spMk id="2" creationId="{BD2783A0-062D-444A-B905-567CAAB7A0A4}"/>
          </ac:spMkLst>
        </pc:spChg>
        <pc:spChg chg="mod">
          <ac:chgData name="Calum Davies" userId="737415c8-0968-4dc4-802e-d533b7e96962" providerId="ADAL" clId="{567A9039-B937-4275-97D0-059922BC5787}" dt="2021-01-04T13:00:36.868" v="1114" actId="14100"/>
          <ac:spMkLst>
            <pc:docMk/>
            <pc:sldMk cId="2279190321" sldId="558"/>
            <ac:spMk id="3" creationId="{B70FA2C4-8C10-4A98-B1CA-1C071E3FB9A1}"/>
          </ac:spMkLst>
        </pc:spChg>
        <pc:picChg chg="add mod">
          <ac:chgData name="Calum Davies" userId="737415c8-0968-4dc4-802e-d533b7e96962" providerId="ADAL" clId="{567A9039-B937-4275-97D0-059922BC5787}" dt="2021-01-04T13:00:42.542" v="1116" actId="1076"/>
          <ac:picMkLst>
            <pc:docMk/>
            <pc:sldMk cId="2279190321" sldId="558"/>
            <ac:picMk id="3074" creationId="{3A925F9D-8105-4C12-B10E-FF9AE4AFFC8D}"/>
          </ac:picMkLst>
        </pc:picChg>
        <pc:picChg chg="add mod">
          <ac:chgData name="Calum Davies" userId="737415c8-0968-4dc4-802e-d533b7e96962" providerId="ADAL" clId="{567A9039-B937-4275-97D0-059922BC5787}" dt="2021-01-04T13:00:39.791" v="1115" actId="1076"/>
          <ac:picMkLst>
            <pc:docMk/>
            <pc:sldMk cId="2279190321" sldId="558"/>
            <ac:picMk id="3076" creationId="{A7A69EE4-6CDE-498B-9C3D-31DD8E0C326F}"/>
          </ac:picMkLst>
        </pc:picChg>
      </pc:sldChg>
      <pc:sldChg chg="add del">
        <pc:chgData name="Calum Davies" userId="737415c8-0968-4dc4-802e-d533b7e96962" providerId="ADAL" clId="{567A9039-B937-4275-97D0-059922BC5787}" dt="2021-01-04T12:28:24.658" v="898"/>
        <pc:sldMkLst>
          <pc:docMk/>
          <pc:sldMk cId="3905041532" sldId="558"/>
        </pc:sldMkLst>
      </pc:sldChg>
      <pc:sldChg chg="delSp modSp add setBg delDesignElem">
        <pc:chgData name="Calum Davies" userId="737415c8-0968-4dc4-802e-d533b7e96962" providerId="ADAL" clId="{567A9039-B937-4275-97D0-059922BC5787}" dt="2021-01-11T10:10:00.915" v="2111" actId="6549"/>
        <pc:sldMkLst>
          <pc:docMk/>
          <pc:sldMk cId="1146357044" sldId="559"/>
        </pc:sldMkLst>
        <pc:spChg chg="mod">
          <ac:chgData name="Calum Davies" userId="737415c8-0968-4dc4-802e-d533b7e96962" providerId="ADAL" clId="{567A9039-B937-4275-97D0-059922BC5787}" dt="2021-01-07T09:22:34.803" v="1443" actId="14100"/>
          <ac:spMkLst>
            <pc:docMk/>
            <pc:sldMk cId="1146357044" sldId="559"/>
            <ac:spMk id="2" creationId="{4FA72FCC-9D29-4D23-BD1C-D6DD9A7F4A4F}"/>
          </ac:spMkLst>
        </pc:spChg>
        <pc:spChg chg="mod">
          <ac:chgData name="Calum Davies" userId="737415c8-0968-4dc4-802e-d533b7e96962" providerId="ADAL" clId="{567A9039-B937-4275-97D0-059922BC5787}" dt="2021-01-11T10:10:00.915" v="2111" actId="6549"/>
          <ac:spMkLst>
            <pc:docMk/>
            <pc:sldMk cId="1146357044" sldId="559"/>
            <ac:spMk id="4" creationId="{A4529410-C695-456E-8DC4-B14FFCD97A94}"/>
          </ac:spMkLst>
        </pc:spChg>
        <pc:cxnChg chg="del">
          <ac:chgData name="Calum Davies" userId="737415c8-0968-4dc4-802e-d533b7e96962" providerId="ADAL" clId="{567A9039-B937-4275-97D0-059922BC5787}" dt="2021-01-07T09:21:23.757" v="1399"/>
          <ac:cxnSpMkLst>
            <pc:docMk/>
            <pc:sldMk cId="1146357044" sldId="559"/>
            <ac:cxnSpMk id="19" creationId="{A7F400EE-A8A5-48AF-B4D6-291B52C6F0B0}"/>
          </ac:cxnSpMkLst>
        </pc:cxnChg>
      </pc:sldChg>
      <pc:sldChg chg="modSp add">
        <pc:chgData name="Calum Davies" userId="737415c8-0968-4dc4-802e-d533b7e96962" providerId="ADAL" clId="{567A9039-B937-4275-97D0-059922BC5787}" dt="2021-01-07T09:24:45.645" v="1513" actId="14100"/>
        <pc:sldMkLst>
          <pc:docMk/>
          <pc:sldMk cId="3461346042" sldId="560"/>
        </pc:sldMkLst>
        <pc:spChg chg="mod">
          <ac:chgData name="Calum Davies" userId="737415c8-0968-4dc4-802e-d533b7e96962" providerId="ADAL" clId="{567A9039-B937-4275-97D0-059922BC5787}" dt="2021-01-07T09:23:19.146" v="1456" actId="14100"/>
          <ac:spMkLst>
            <pc:docMk/>
            <pc:sldMk cId="3461346042" sldId="560"/>
            <ac:spMk id="2" creationId="{4FA72FCC-9D29-4D23-BD1C-D6DD9A7F4A4F}"/>
          </ac:spMkLst>
        </pc:spChg>
        <pc:spChg chg="mod">
          <ac:chgData name="Calum Davies" userId="737415c8-0968-4dc4-802e-d533b7e96962" providerId="ADAL" clId="{567A9039-B937-4275-97D0-059922BC5787}" dt="2021-01-07T09:24:45.645" v="1513" actId="14100"/>
          <ac:spMkLst>
            <pc:docMk/>
            <pc:sldMk cId="3461346042" sldId="560"/>
            <ac:spMk id="4" creationId="{A4529410-C695-456E-8DC4-B14FFCD97A94}"/>
          </ac:spMkLst>
        </pc:spChg>
        <pc:picChg chg="mod">
          <ac:chgData name="Calum Davies" userId="737415c8-0968-4dc4-802e-d533b7e96962" providerId="ADAL" clId="{567A9039-B937-4275-97D0-059922BC5787}" dt="2021-01-07T09:23:07.198" v="1451" actId="1076"/>
          <ac:picMkLst>
            <pc:docMk/>
            <pc:sldMk cId="3461346042" sldId="560"/>
            <ac:picMk id="6" creationId="{BF785288-9994-4A80-B5C5-EA097BBE2C98}"/>
          </ac:picMkLst>
        </pc:picChg>
      </pc:sldChg>
      <pc:sldChg chg="addSp delSp modSp add mod setBg">
        <pc:chgData name="Calum Davies" userId="737415c8-0968-4dc4-802e-d533b7e96962" providerId="ADAL" clId="{567A9039-B937-4275-97D0-059922BC5787}" dt="2021-01-07T16:09:21.263" v="1639" actId="26606"/>
        <pc:sldMkLst>
          <pc:docMk/>
          <pc:sldMk cId="3707221633" sldId="561"/>
        </pc:sldMkLst>
        <pc:spChg chg="mod">
          <ac:chgData name="Calum Davies" userId="737415c8-0968-4dc4-802e-d533b7e96962" providerId="ADAL" clId="{567A9039-B937-4275-97D0-059922BC5787}" dt="2021-01-07T16:09:21.263" v="1639" actId="26606"/>
          <ac:spMkLst>
            <pc:docMk/>
            <pc:sldMk cId="3707221633" sldId="561"/>
            <ac:spMk id="2" creationId="{2052771A-4CDA-41A5-B570-AEC308E2498D}"/>
          </ac:spMkLst>
        </pc:spChg>
        <pc:spChg chg="mod">
          <ac:chgData name="Calum Davies" userId="737415c8-0968-4dc4-802e-d533b7e96962" providerId="ADAL" clId="{567A9039-B937-4275-97D0-059922BC5787}" dt="2021-01-07T16:09:21.263" v="1639" actId="26606"/>
          <ac:spMkLst>
            <pc:docMk/>
            <pc:sldMk cId="3707221633" sldId="561"/>
            <ac:spMk id="3" creationId="{EF629190-B07B-4EB4-A45B-CD3BC29CB733}"/>
          </ac:spMkLst>
        </pc:spChg>
        <pc:spChg chg="add del">
          <ac:chgData name="Calum Davies" userId="737415c8-0968-4dc4-802e-d533b7e96962" providerId="ADAL" clId="{567A9039-B937-4275-97D0-059922BC5787}" dt="2021-01-07T16:09:21.263" v="1639" actId="26606"/>
          <ac:spMkLst>
            <pc:docMk/>
            <pc:sldMk cId="3707221633" sldId="561"/>
            <ac:spMk id="71" creationId="{45D37F4E-DDB4-456B-97E0-9937730A039F}"/>
          </ac:spMkLst>
        </pc:spChg>
        <pc:spChg chg="add del">
          <ac:chgData name="Calum Davies" userId="737415c8-0968-4dc4-802e-d533b7e96962" providerId="ADAL" clId="{567A9039-B937-4275-97D0-059922BC5787}" dt="2021-01-07T16:09:21.263" v="1639" actId="26606"/>
          <ac:spMkLst>
            <pc:docMk/>
            <pc:sldMk cId="3707221633" sldId="561"/>
            <ac:spMk id="73" creationId="{B2DD41CD-8F47-4F56-AD12-4E2FF7696987}"/>
          </ac:spMkLst>
        </pc:spChg>
        <pc:picChg chg="add mod">
          <ac:chgData name="Calum Davies" userId="737415c8-0968-4dc4-802e-d533b7e96962" providerId="ADAL" clId="{567A9039-B937-4275-97D0-059922BC5787}" dt="2021-01-07T16:09:21.263" v="1639" actId="26606"/>
          <ac:picMkLst>
            <pc:docMk/>
            <pc:sldMk cId="3707221633" sldId="561"/>
            <ac:picMk id="2050" creationId="{D52E2B45-06D2-4303-BE05-773EF93E7FAE}"/>
          </ac:picMkLst>
        </pc:picChg>
      </pc:sldChg>
      <pc:sldChg chg="addSp modSp add">
        <pc:chgData name="Calum Davies" userId="737415c8-0968-4dc4-802e-d533b7e96962" providerId="ADAL" clId="{567A9039-B937-4275-97D0-059922BC5787}" dt="2021-01-08T15:20:32.981" v="1971" actId="1076"/>
        <pc:sldMkLst>
          <pc:docMk/>
          <pc:sldMk cId="3616675780" sldId="562"/>
        </pc:sldMkLst>
        <pc:spChg chg="mod">
          <ac:chgData name="Calum Davies" userId="737415c8-0968-4dc4-802e-d533b7e96962" providerId="ADAL" clId="{567A9039-B937-4275-97D0-059922BC5787}" dt="2021-01-08T15:20:25.681" v="1968" actId="1076"/>
          <ac:spMkLst>
            <pc:docMk/>
            <pc:sldMk cId="3616675780" sldId="562"/>
            <ac:spMk id="2" creationId="{96631C17-FBB3-42BD-8082-910698B49B39}"/>
          </ac:spMkLst>
        </pc:spChg>
        <pc:spChg chg="mod">
          <ac:chgData name="Calum Davies" userId="737415c8-0968-4dc4-802e-d533b7e96962" providerId="ADAL" clId="{567A9039-B937-4275-97D0-059922BC5787}" dt="2021-01-08T15:20:28.825" v="1969" actId="14100"/>
          <ac:spMkLst>
            <pc:docMk/>
            <pc:sldMk cId="3616675780" sldId="562"/>
            <ac:spMk id="3" creationId="{2F568382-A2AA-4888-A306-33C868A65594}"/>
          </ac:spMkLst>
        </pc:spChg>
        <pc:picChg chg="add mod">
          <ac:chgData name="Calum Davies" userId="737415c8-0968-4dc4-802e-d533b7e96962" providerId="ADAL" clId="{567A9039-B937-4275-97D0-059922BC5787}" dt="2021-01-08T15:20:32.981" v="1971" actId="1076"/>
          <ac:picMkLst>
            <pc:docMk/>
            <pc:sldMk cId="3616675780" sldId="562"/>
            <ac:picMk id="1026" creationId="{054AED52-3F5C-4521-AC87-599A7A41CA61}"/>
          </ac:picMkLst>
        </pc:picChg>
      </pc:sldChg>
      <pc:sldChg chg="addSp modSp add del">
        <pc:chgData name="Calum Davies" userId="737415c8-0968-4dc4-802e-d533b7e96962" providerId="ADAL" clId="{567A9039-B937-4275-97D0-059922BC5787}" dt="2021-01-14T09:46:53.836" v="2446" actId="2696"/>
        <pc:sldMkLst>
          <pc:docMk/>
          <pc:sldMk cId="2336715177" sldId="563"/>
        </pc:sldMkLst>
        <pc:spChg chg="mod">
          <ac:chgData name="Calum Davies" userId="737415c8-0968-4dc4-802e-d533b7e96962" providerId="ADAL" clId="{567A9039-B937-4275-97D0-059922BC5787}" dt="2021-01-13T16:08:29.277" v="2439" actId="1076"/>
          <ac:spMkLst>
            <pc:docMk/>
            <pc:sldMk cId="2336715177" sldId="563"/>
            <ac:spMk id="2" creationId="{A47FDC12-7C70-4ADF-A54E-E0ADE7606E9A}"/>
          </ac:spMkLst>
        </pc:spChg>
        <pc:spChg chg="mod">
          <ac:chgData name="Calum Davies" userId="737415c8-0968-4dc4-802e-d533b7e96962" providerId="ADAL" clId="{567A9039-B937-4275-97D0-059922BC5787}" dt="2021-01-13T16:09:13.313" v="2443" actId="14100"/>
          <ac:spMkLst>
            <pc:docMk/>
            <pc:sldMk cId="2336715177" sldId="563"/>
            <ac:spMk id="3" creationId="{FF126AA7-E8F4-4293-A7CA-EAF767E0210D}"/>
          </ac:spMkLst>
        </pc:spChg>
        <pc:picChg chg="add mod">
          <ac:chgData name="Calum Davies" userId="737415c8-0968-4dc4-802e-d533b7e96962" providerId="ADAL" clId="{567A9039-B937-4275-97D0-059922BC5787}" dt="2021-01-13T16:09:22.656" v="2444" actId="14100"/>
          <ac:picMkLst>
            <pc:docMk/>
            <pc:sldMk cId="2336715177" sldId="563"/>
            <ac:picMk id="1026" creationId="{C7241097-87B8-448E-A770-98928D039028}"/>
          </ac:picMkLst>
        </pc:picChg>
      </pc:sldChg>
      <pc:sldChg chg="add">
        <pc:chgData name="Calum Davies" userId="737415c8-0968-4dc4-802e-d533b7e96962" providerId="ADAL" clId="{567A9039-B937-4275-97D0-059922BC5787}" dt="2021-01-14T09:46:52.117" v="2445"/>
        <pc:sldMkLst>
          <pc:docMk/>
          <pc:sldMk cId="2502193561" sldId="564"/>
        </pc:sldMkLst>
      </pc:sldChg>
    </pc:docChg>
  </pc:docChgLst>
  <pc:docChgLst>
    <pc:chgData name="Calum Davies" userId="737415c8-0968-4dc4-802e-d533b7e96962" providerId="ADAL" clId="{D2A1C29D-657C-42CE-B0FF-04C0BB699C34}"/>
    <pc:docChg chg="undo custSel modSld">
      <pc:chgData name="Calum Davies" userId="737415c8-0968-4dc4-802e-d533b7e96962" providerId="ADAL" clId="{D2A1C29D-657C-42CE-B0FF-04C0BB699C34}" dt="2020-12-15T10:43:36.040" v="140" actId="20577"/>
      <pc:docMkLst>
        <pc:docMk/>
      </pc:docMkLst>
      <pc:sldChg chg="modSp">
        <pc:chgData name="Calum Davies" userId="737415c8-0968-4dc4-802e-d533b7e96962" providerId="ADAL" clId="{D2A1C29D-657C-42CE-B0FF-04C0BB699C34}" dt="2020-12-15T10:40:57.402" v="0" actId="20577"/>
        <pc:sldMkLst>
          <pc:docMk/>
          <pc:sldMk cId="3991816986" sldId="553"/>
        </pc:sldMkLst>
        <pc:spChg chg="mod">
          <ac:chgData name="Calum Davies" userId="737415c8-0968-4dc4-802e-d533b7e96962" providerId="ADAL" clId="{D2A1C29D-657C-42CE-B0FF-04C0BB699C34}" dt="2020-12-15T10:40:57.402" v="0" actId="20577"/>
          <ac:spMkLst>
            <pc:docMk/>
            <pc:sldMk cId="3991816986" sldId="553"/>
            <ac:spMk id="3" creationId="{F374906B-8952-46E5-94C0-3851FF3F0764}"/>
          </ac:spMkLst>
        </pc:spChg>
      </pc:sldChg>
      <pc:sldChg chg="modSp">
        <pc:chgData name="Calum Davies" userId="737415c8-0968-4dc4-802e-d533b7e96962" providerId="ADAL" clId="{D2A1C29D-657C-42CE-B0FF-04C0BB699C34}" dt="2020-12-15T10:43:36.040" v="140" actId="20577"/>
        <pc:sldMkLst>
          <pc:docMk/>
          <pc:sldMk cId="2920365230" sldId="555"/>
        </pc:sldMkLst>
        <pc:spChg chg="mod">
          <ac:chgData name="Calum Davies" userId="737415c8-0968-4dc4-802e-d533b7e96962" providerId="ADAL" clId="{D2A1C29D-657C-42CE-B0FF-04C0BB699C34}" dt="2020-12-15T10:43:36.040" v="140" actId="20577"/>
          <ac:spMkLst>
            <pc:docMk/>
            <pc:sldMk cId="2920365230" sldId="555"/>
            <ac:spMk id="3" creationId="{F2D0156D-E867-4A6A-925C-13EB836488D7}"/>
          </ac:spMkLst>
        </pc:spChg>
      </pc:sldChg>
    </pc:docChg>
  </pc:docChgLst>
  <pc:docChgLst>
    <pc:chgData name="Calum Davies" userId="737415c8-0968-4dc4-802e-d533b7e96962" providerId="ADAL" clId="{73978973-1B06-47AF-8A84-225DE6C7C64E}"/>
    <pc:docChg chg="undo custSel addSld delSld modSld sldOrd">
      <pc:chgData name="Calum Davies" userId="737415c8-0968-4dc4-802e-d533b7e96962" providerId="ADAL" clId="{73978973-1B06-47AF-8A84-225DE6C7C64E}" dt="2020-12-09T12:21:44.946" v="1214" actId="1076"/>
      <pc:docMkLst>
        <pc:docMk/>
      </pc:docMkLst>
      <pc:sldChg chg="modSp">
        <pc:chgData name="Calum Davies" userId="737415c8-0968-4dc4-802e-d533b7e96962" providerId="ADAL" clId="{73978973-1B06-47AF-8A84-225DE6C7C64E}" dt="2020-12-09T12:00:24.602" v="27" actId="20577"/>
        <pc:sldMkLst>
          <pc:docMk/>
          <pc:sldMk cId="2802934721" sldId="256"/>
        </pc:sldMkLst>
        <pc:spChg chg="mod">
          <ac:chgData name="Calum Davies" userId="737415c8-0968-4dc4-802e-d533b7e96962" providerId="ADAL" clId="{73978973-1B06-47AF-8A84-225DE6C7C64E}" dt="2020-12-09T12:00:24.602" v="27" actId="20577"/>
          <ac:spMkLst>
            <pc:docMk/>
            <pc:sldMk cId="2802934721" sldId="256"/>
            <ac:spMk id="7" creationId="{1E4D91A8-74A5-4651-A5CE-D7447CF5B5FF}"/>
          </ac:spMkLst>
        </pc:spChg>
      </pc:sldChg>
      <pc:sldChg chg="modSp">
        <pc:chgData name="Calum Davies" userId="737415c8-0968-4dc4-802e-d533b7e96962" providerId="ADAL" clId="{73978973-1B06-47AF-8A84-225DE6C7C64E}" dt="2020-12-09T12:18:14.174" v="1134" actId="20577"/>
        <pc:sldMkLst>
          <pc:docMk/>
          <pc:sldMk cId="1270064856" sldId="258"/>
        </pc:sldMkLst>
        <pc:spChg chg="mod">
          <ac:chgData name="Calum Davies" userId="737415c8-0968-4dc4-802e-d533b7e96962" providerId="ADAL" clId="{73978973-1B06-47AF-8A84-225DE6C7C64E}" dt="2020-12-09T12:18:14.174" v="1134" actId="20577"/>
          <ac:spMkLst>
            <pc:docMk/>
            <pc:sldMk cId="1270064856" sldId="258"/>
            <ac:spMk id="3" creationId="{E335548B-5A3E-4E9B-8FB6-325EBABB6F37}"/>
          </ac:spMkLst>
        </pc:spChg>
      </pc:sldChg>
      <pc:sldChg chg="modSp">
        <pc:chgData name="Calum Davies" userId="737415c8-0968-4dc4-802e-d533b7e96962" providerId="ADAL" clId="{73978973-1B06-47AF-8A84-225DE6C7C64E}" dt="2020-12-09T12:03:09.165" v="143" actId="1076"/>
        <pc:sldMkLst>
          <pc:docMk/>
          <pc:sldMk cId="2106951861" sldId="262"/>
        </pc:sldMkLst>
        <pc:spChg chg="mod">
          <ac:chgData name="Calum Davies" userId="737415c8-0968-4dc4-802e-d533b7e96962" providerId="ADAL" clId="{73978973-1B06-47AF-8A84-225DE6C7C64E}" dt="2020-12-09T12:03:09.165" v="143" actId="1076"/>
          <ac:spMkLst>
            <pc:docMk/>
            <pc:sldMk cId="2106951861" sldId="262"/>
            <ac:spMk id="2" creationId="{81457D5F-588B-4564-B4E8-0E688F4864FD}"/>
          </ac:spMkLst>
        </pc:spChg>
        <pc:spChg chg="mod">
          <ac:chgData name="Calum Davies" userId="737415c8-0968-4dc4-802e-d533b7e96962" providerId="ADAL" clId="{73978973-1B06-47AF-8A84-225DE6C7C64E}" dt="2020-12-09T12:03:05.188" v="142" actId="14100"/>
          <ac:spMkLst>
            <pc:docMk/>
            <pc:sldMk cId="2106951861" sldId="262"/>
            <ac:spMk id="3" creationId="{412BF630-B8E1-4213-BCBF-6D936064D649}"/>
          </ac:spMkLst>
        </pc:spChg>
      </pc:sldChg>
      <pc:sldChg chg="addSp delSp modSp">
        <pc:chgData name="Calum Davies" userId="737415c8-0968-4dc4-802e-d533b7e96962" providerId="ADAL" clId="{73978973-1B06-47AF-8A84-225DE6C7C64E}" dt="2020-12-09T12:16:45.692" v="1071" actId="1076"/>
        <pc:sldMkLst>
          <pc:docMk/>
          <pc:sldMk cId="988889248" sldId="287"/>
        </pc:sldMkLst>
        <pc:spChg chg="mod">
          <ac:chgData name="Calum Davies" userId="737415c8-0968-4dc4-802e-d533b7e96962" providerId="ADAL" clId="{73978973-1B06-47AF-8A84-225DE6C7C64E}" dt="2020-12-09T12:16:45.692" v="1071" actId="1076"/>
          <ac:spMkLst>
            <pc:docMk/>
            <pc:sldMk cId="988889248" sldId="287"/>
            <ac:spMk id="2" creationId="{81457D5F-588B-4564-B4E8-0E688F4864FD}"/>
          </ac:spMkLst>
        </pc:spChg>
        <pc:spChg chg="mod">
          <ac:chgData name="Calum Davies" userId="737415c8-0968-4dc4-802e-d533b7e96962" providerId="ADAL" clId="{73978973-1B06-47AF-8A84-225DE6C7C64E}" dt="2020-12-09T12:16:42.805" v="1070" actId="1076"/>
          <ac:spMkLst>
            <pc:docMk/>
            <pc:sldMk cId="988889248" sldId="287"/>
            <ac:spMk id="3" creationId="{412BF630-B8E1-4213-BCBF-6D936064D649}"/>
          </ac:spMkLst>
        </pc:spChg>
        <pc:spChg chg="add del mod">
          <ac:chgData name="Calum Davies" userId="737415c8-0968-4dc4-802e-d533b7e96962" providerId="ADAL" clId="{73978973-1B06-47AF-8A84-225DE6C7C64E}" dt="2020-12-09T12:16:21.541" v="1062" actId="478"/>
          <ac:spMkLst>
            <pc:docMk/>
            <pc:sldMk cId="988889248" sldId="287"/>
            <ac:spMk id="4" creationId="{3CC55DEA-FC79-4530-84C6-D80C3A434A6A}"/>
          </ac:spMkLst>
        </pc:spChg>
        <pc:picChg chg="mod">
          <ac:chgData name="Calum Davies" userId="737415c8-0968-4dc4-802e-d533b7e96962" providerId="ADAL" clId="{73978973-1B06-47AF-8A84-225DE6C7C64E}" dt="2020-12-09T12:16:38.467" v="1068" actId="1076"/>
          <ac:picMkLst>
            <pc:docMk/>
            <pc:sldMk cId="988889248" sldId="287"/>
            <ac:picMk id="1026" creationId="{CCCB8B06-2542-4FFD-AC6E-E7206CB52EAD}"/>
          </ac:picMkLst>
        </pc:picChg>
      </pc:sldChg>
      <pc:sldChg chg="del">
        <pc:chgData name="Calum Davies" userId="737415c8-0968-4dc4-802e-d533b7e96962" providerId="ADAL" clId="{73978973-1B06-47AF-8A84-225DE6C7C64E}" dt="2020-12-09T12:15:15.237" v="1029" actId="2696"/>
        <pc:sldMkLst>
          <pc:docMk/>
          <pc:sldMk cId="1198069580" sldId="292"/>
        </pc:sldMkLst>
      </pc:sldChg>
      <pc:sldChg chg="del">
        <pc:chgData name="Calum Davies" userId="737415c8-0968-4dc4-802e-d533b7e96962" providerId="ADAL" clId="{73978973-1B06-47AF-8A84-225DE6C7C64E}" dt="2020-12-09T12:14:40.067" v="1025" actId="2696"/>
        <pc:sldMkLst>
          <pc:docMk/>
          <pc:sldMk cId="1976613059" sldId="298"/>
        </pc:sldMkLst>
      </pc:sldChg>
      <pc:sldChg chg="del">
        <pc:chgData name="Calum Davies" userId="737415c8-0968-4dc4-802e-d533b7e96962" providerId="ADAL" clId="{73978973-1B06-47AF-8A84-225DE6C7C64E}" dt="2020-12-09T12:01:25.883" v="52" actId="2696"/>
        <pc:sldMkLst>
          <pc:docMk/>
          <pc:sldMk cId="2712854479" sldId="306"/>
        </pc:sldMkLst>
      </pc:sldChg>
      <pc:sldChg chg="modSp">
        <pc:chgData name="Calum Davies" userId="737415c8-0968-4dc4-802e-d533b7e96962" providerId="ADAL" clId="{73978973-1B06-47AF-8A84-225DE6C7C64E}" dt="2020-12-09T12:00:41.817" v="51" actId="27636"/>
        <pc:sldMkLst>
          <pc:docMk/>
          <pc:sldMk cId="295408883" sldId="307"/>
        </pc:sldMkLst>
        <pc:spChg chg="mod">
          <ac:chgData name="Calum Davies" userId="737415c8-0968-4dc4-802e-d533b7e96962" providerId="ADAL" clId="{73978973-1B06-47AF-8A84-225DE6C7C64E}" dt="2020-12-09T12:00:41.817" v="51" actId="27636"/>
          <ac:spMkLst>
            <pc:docMk/>
            <pc:sldMk cId="295408883" sldId="307"/>
            <ac:spMk id="2" creationId="{F9CAF6C1-9DE4-4787-A654-2F5FF211C435}"/>
          </ac:spMkLst>
        </pc:spChg>
        <pc:spChg chg="mod">
          <ac:chgData name="Calum Davies" userId="737415c8-0968-4dc4-802e-d533b7e96962" providerId="ADAL" clId="{73978973-1B06-47AF-8A84-225DE6C7C64E}" dt="2020-12-09T12:00:35.107" v="29" actId="27636"/>
          <ac:spMkLst>
            <pc:docMk/>
            <pc:sldMk cId="295408883" sldId="307"/>
            <ac:spMk id="3" creationId="{E3871BFF-3144-49B5-8BDE-C3421AD4FA69}"/>
          </ac:spMkLst>
        </pc:spChg>
      </pc:sldChg>
      <pc:sldChg chg="modSp">
        <pc:chgData name="Calum Davies" userId="737415c8-0968-4dc4-802e-d533b7e96962" providerId="ADAL" clId="{73978973-1B06-47AF-8A84-225DE6C7C64E}" dt="2020-12-09T12:10:02.504" v="786" actId="27636"/>
        <pc:sldMkLst>
          <pc:docMk/>
          <pc:sldMk cId="2767721565" sldId="308"/>
        </pc:sldMkLst>
        <pc:spChg chg="mod">
          <ac:chgData name="Calum Davies" userId="737415c8-0968-4dc4-802e-d533b7e96962" providerId="ADAL" clId="{73978973-1B06-47AF-8A84-225DE6C7C64E}" dt="2020-12-09T12:10:02.504" v="786" actId="27636"/>
          <ac:spMkLst>
            <pc:docMk/>
            <pc:sldMk cId="2767721565" sldId="308"/>
            <ac:spMk id="3" creationId="{B70FA2C4-8C10-4A98-B1CA-1C071E3FB9A1}"/>
          </ac:spMkLst>
        </pc:spChg>
      </pc:sldChg>
      <pc:sldChg chg="modSp">
        <pc:chgData name="Calum Davies" userId="737415c8-0968-4dc4-802e-d533b7e96962" providerId="ADAL" clId="{73978973-1B06-47AF-8A84-225DE6C7C64E}" dt="2020-12-09T12:14:27.106" v="1024" actId="20577"/>
        <pc:sldMkLst>
          <pc:docMk/>
          <pc:sldMk cId="1596240060" sldId="309"/>
        </pc:sldMkLst>
        <pc:spChg chg="mod">
          <ac:chgData name="Calum Davies" userId="737415c8-0968-4dc4-802e-d533b7e96962" providerId="ADAL" clId="{73978973-1B06-47AF-8A84-225DE6C7C64E}" dt="2020-12-09T12:11:18.882" v="888" actId="20577"/>
          <ac:spMkLst>
            <pc:docMk/>
            <pc:sldMk cId="1596240060" sldId="309"/>
            <ac:spMk id="2" creationId="{F88FB4DB-6C30-44FD-A8C2-1EC2C17C8754}"/>
          </ac:spMkLst>
        </pc:spChg>
        <pc:spChg chg="mod">
          <ac:chgData name="Calum Davies" userId="737415c8-0968-4dc4-802e-d533b7e96962" providerId="ADAL" clId="{73978973-1B06-47AF-8A84-225DE6C7C64E}" dt="2020-12-09T12:14:27.106" v="1024" actId="20577"/>
          <ac:spMkLst>
            <pc:docMk/>
            <pc:sldMk cId="1596240060" sldId="309"/>
            <ac:spMk id="3" creationId="{EBFDF3B3-F90F-4AE9-88B6-1EB7F072FF55}"/>
          </ac:spMkLst>
        </pc:spChg>
      </pc:sldChg>
      <pc:sldChg chg="modSp del">
        <pc:chgData name="Calum Davies" userId="737415c8-0968-4dc4-802e-d533b7e96962" providerId="ADAL" clId="{73978973-1B06-47AF-8A84-225DE6C7C64E}" dt="2020-12-09T12:15:13.231" v="1028" actId="2696"/>
        <pc:sldMkLst>
          <pc:docMk/>
          <pc:sldMk cId="893373760" sldId="310"/>
        </pc:sldMkLst>
        <pc:spChg chg="mod">
          <ac:chgData name="Calum Davies" userId="737415c8-0968-4dc4-802e-d533b7e96962" providerId="ADAL" clId="{73978973-1B06-47AF-8A84-225DE6C7C64E}" dt="2020-12-09T12:15:06.290" v="1027" actId="27636"/>
          <ac:spMkLst>
            <pc:docMk/>
            <pc:sldMk cId="893373760" sldId="310"/>
            <ac:spMk id="3" creationId="{412BF630-B8E1-4213-BCBF-6D936064D649}"/>
          </ac:spMkLst>
        </pc:spChg>
      </pc:sldChg>
      <pc:sldChg chg="del">
        <pc:chgData name="Calum Davies" userId="737415c8-0968-4dc4-802e-d533b7e96962" providerId="ADAL" clId="{73978973-1B06-47AF-8A84-225DE6C7C64E}" dt="2020-12-09T12:10:21.916" v="787" actId="2696"/>
        <pc:sldMkLst>
          <pc:docMk/>
          <pc:sldMk cId="2799728439" sldId="553"/>
        </pc:sldMkLst>
      </pc:sldChg>
      <pc:sldChg chg="addSp modSp add">
        <pc:chgData name="Calum Davies" userId="737415c8-0968-4dc4-802e-d533b7e96962" providerId="ADAL" clId="{73978973-1B06-47AF-8A84-225DE6C7C64E}" dt="2020-12-09T12:21:44.946" v="1214" actId="1076"/>
        <pc:sldMkLst>
          <pc:docMk/>
          <pc:sldMk cId="3991816986" sldId="553"/>
        </pc:sldMkLst>
        <pc:spChg chg="mod">
          <ac:chgData name="Calum Davies" userId="737415c8-0968-4dc4-802e-d533b7e96962" providerId="ADAL" clId="{73978973-1B06-47AF-8A84-225DE6C7C64E}" dt="2020-12-09T12:19:22.186" v="1144" actId="14100"/>
          <ac:spMkLst>
            <pc:docMk/>
            <pc:sldMk cId="3991816986" sldId="553"/>
            <ac:spMk id="2" creationId="{DFF3E895-F246-4FA2-949B-573D9660755D}"/>
          </ac:spMkLst>
        </pc:spChg>
        <pc:spChg chg="mod">
          <ac:chgData name="Calum Davies" userId="737415c8-0968-4dc4-802e-d533b7e96962" providerId="ADAL" clId="{73978973-1B06-47AF-8A84-225DE6C7C64E}" dt="2020-12-09T12:20:31.167" v="1188" actId="20577"/>
          <ac:spMkLst>
            <pc:docMk/>
            <pc:sldMk cId="3991816986" sldId="553"/>
            <ac:spMk id="3" creationId="{F374906B-8952-46E5-94C0-3851FF3F0764}"/>
          </ac:spMkLst>
        </pc:spChg>
        <pc:spChg chg="add mod">
          <ac:chgData name="Calum Davies" userId="737415c8-0968-4dc4-802e-d533b7e96962" providerId="ADAL" clId="{73978973-1B06-47AF-8A84-225DE6C7C64E}" dt="2020-12-09T12:21:44.946" v="1214" actId="1076"/>
          <ac:spMkLst>
            <pc:docMk/>
            <pc:sldMk cId="3991816986" sldId="553"/>
            <ac:spMk id="4" creationId="{70047801-3509-4ABB-BA55-99F9FCE87863}"/>
          </ac:spMkLst>
        </pc:spChg>
        <pc:picChg chg="add mod">
          <ac:chgData name="Calum Davies" userId="737415c8-0968-4dc4-802e-d533b7e96962" providerId="ADAL" clId="{73978973-1B06-47AF-8A84-225DE6C7C64E}" dt="2020-12-09T12:21:28.293" v="1192" actId="1076"/>
          <ac:picMkLst>
            <pc:docMk/>
            <pc:sldMk cId="3991816986" sldId="553"/>
            <ac:picMk id="1026" creationId="{12AD62CD-15A9-4E73-987C-66B5945AEBF3}"/>
          </ac:picMkLst>
        </pc:picChg>
      </pc:sldChg>
      <pc:sldChg chg="modSp add">
        <pc:chgData name="Calum Davies" userId="737415c8-0968-4dc4-802e-d533b7e96962" providerId="ADAL" clId="{73978973-1B06-47AF-8A84-225DE6C7C64E}" dt="2020-12-09T12:11:00.853" v="867" actId="20577"/>
        <pc:sldMkLst>
          <pc:docMk/>
          <pc:sldMk cId="4179394129" sldId="554"/>
        </pc:sldMkLst>
        <pc:spChg chg="mod">
          <ac:chgData name="Calum Davies" userId="737415c8-0968-4dc4-802e-d533b7e96962" providerId="ADAL" clId="{73978973-1B06-47AF-8A84-225DE6C7C64E}" dt="2020-12-09T12:11:00.853" v="867" actId="20577"/>
          <ac:spMkLst>
            <pc:docMk/>
            <pc:sldMk cId="4179394129" sldId="554"/>
            <ac:spMk id="2" creationId="{2052771A-4CDA-41A5-B570-AEC308E2498D}"/>
          </ac:spMkLst>
        </pc:spChg>
      </pc:sldChg>
      <pc:sldChg chg="modSp add ord">
        <pc:chgData name="Calum Davies" userId="737415c8-0968-4dc4-802e-d533b7e96962" providerId="ADAL" clId="{73978973-1B06-47AF-8A84-225DE6C7C64E}" dt="2020-12-09T12:17:23.475" v="1074"/>
        <pc:sldMkLst>
          <pc:docMk/>
          <pc:sldMk cId="2920365230" sldId="555"/>
        </pc:sldMkLst>
        <pc:spChg chg="mod">
          <ac:chgData name="Calum Davies" userId="737415c8-0968-4dc4-802e-d533b7e96962" providerId="ADAL" clId="{73978973-1B06-47AF-8A84-225DE6C7C64E}" dt="2020-12-09T12:16:12.321" v="1060" actId="20577"/>
          <ac:spMkLst>
            <pc:docMk/>
            <pc:sldMk cId="2920365230" sldId="555"/>
            <ac:spMk id="2" creationId="{03921E1E-A896-4579-A131-1580EDD6B8CC}"/>
          </ac:spMkLst>
        </pc:spChg>
        <pc:spChg chg="mod">
          <ac:chgData name="Calum Davies" userId="737415c8-0968-4dc4-802e-d533b7e96962" providerId="ADAL" clId="{73978973-1B06-47AF-8A84-225DE6C7C64E}" dt="2020-12-09T12:16:54.940" v="1073" actId="27636"/>
          <ac:spMkLst>
            <pc:docMk/>
            <pc:sldMk cId="2920365230" sldId="555"/>
            <ac:spMk id="3" creationId="{F2D0156D-E867-4A6A-925C-13EB836488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E9935-0F9A-48A0-9007-D4CDA1378CD1}" type="datetimeFigureOut">
              <a:rPr lang="en-GB" smtClean="0"/>
              <a:t>14/01/2021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4FA46-66F6-4815-B80F-3346B44B291E}" type="slidenum">
              <a:rPr lang="en-GB" smtClean="0"/>
              <a:t>‹#›</a:t>
            </a:fld>
            <a:endParaRPr lang="en-GB"/>
          </a:p>
        </p:txBody>
      </p:sp>
    </p:spTree>
    <p:extLst>
      <p:ext uri="{BB962C8B-B14F-4D97-AF65-F5344CB8AC3E}">
        <p14:creationId xmlns:p14="http://schemas.microsoft.com/office/powerpoint/2010/main" val="85804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4FA46-66F6-4815-B80F-3346B44B291E}" type="slidenum">
              <a:rPr lang="en-GB" smtClean="0"/>
              <a:t>5</a:t>
            </a:fld>
            <a:endParaRPr lang="en-GB"/>
          </a:p>
        </p:txBody>
      </p:sp>
    </p:spTree>
    <p:extLst>
      <p:ext uri="{BB962C8B-B14F-4D97-AF65-F5344CB8AC3E}">
        <p14:creationId xmlns:p14="http://schemas.microsoft.com/office/powerpoint/2010/main" val="1778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4FA46-66F6-4815-B80F-3346B44B291E}" type="slidenum">
              <a:rPr lang="en-GB" smtClean="0"/>
              <a:t>9</a:t>
            </a:fld>
            <a:endParaRPr lang="en-GB"/>
          </a:p>
        </p:txBody>
      </p:sp>
    </p:spTree>
    <p:extLst>
      <p:ext uri="{BB962C8B-B14F-4D97-AF65-F5344CB8AC3E}">
        <p14:creationId xmlns:p14="http://schemas.microsoft.com/office/powerpoint/2010/main" val="165793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4FA46-66F6-4815-B80F-3346B44B291E}" type="slidenum">
              <a:rPr lang="en-GB" smtClean="0"/>
              <a:t>11</a:t>
            </a:fld>
            <a:endParaRPr lang="en-GB"/>
          </a:p>
        </p:txBody>
      </p:sp>
    </p:spTree>
    <p:extLst>
      <p:ext uri="{BB962C8B-B14F-4D97-AF65-F5344CB8AC3E}">
        <p14:creationId xmlns:p14="http://schemas.microsoft.com/office/powerpoint/2010/main" val="378150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dirty="0"/>
          </a:p>
        </p:txBody>
      </p:sp>
      <p:sp>
        <p:nvSpPr>
          <p:cNvPr id="4" name="Slide Number Placeholder 3"/>
          <p:cNvSpPr>
            <a:spLocks noGrp="1"/>
          </p:cNvSpPr>
          <p:nvPr>
            <p:ph type="sldNum" sz="quarter" idx="5"/>
          </p:nvPr>
        </p:nvSpPr>
        <p:spPr/>
        <p:txBody>
          <a:bodyPr/>
          <a:lstStyle/>
          <a:p>
            <a:fld id="{B804FA46-66F6-4815-B80F-3346B44B291E}" type="slidenum">
              <a:rPr lang="en-GB" smtClean="0"/>
              <a:t>14</a:t>
            </a:fld>
            <a:endParaRPr lang="en-GB"/>
          </a:p>
        </p:txBody>
      </p:sp>
    </p:spTree>
    <p:extLst>
      <p:ext uri="{BB962C8B-B14F-4D97-AF65-F5344CB8AC3E}">
        <p14:creationId xmlns:p14="http://schemas.microsoft.com/office/powerpoint/2010/main" val="364880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4FA46-66F6-4815-B80F-3346B44B291E}" type="slidenum">
              <a:rPr lang="en-GB" smtClean="0"/>
              <a:t>18</a:t>
            </a:fld>
            <a:endParaRPr lang="en-GB"/>
          </a:p>
        </p:txBody>
      </p:sp>
    </p:spTree>
    <p:extLst>
      <p:ext uri="{BB962C8B-B14F-4D97-AF65-F5344CB8AC3E}">
        <p14:creationId xmlns:p14="http://schemas.microsoft.com/office/powerpoint/2010/main" val="315642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4FA46-66F6-4815-B80F-3346B44B291E}" type="slidenum">
              <a:rPr lang="en-GB" smtClean="0"/>
              <a:t>19</a:t>
            </a:fld>
            <a:endParaRPr lang="en-GB"/>
          </a:p>
        </p:txBody>
      </p:sp>
    </p:spTree>
    <p:extLst>
      <p:ext uri="{BB962C8B-B14F-4D97-AF65-F5344CB8AC3E}">
        <p14:creationId xmlns:p14="http://schemas.microsoft.com/office/powerpoint/2010/main" val="1666942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0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4368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04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20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136718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343620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15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9946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2023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765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14/01/2021</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402683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14/01/2021</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4173" t="21711" r="15885" b="23790"/>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ousingenforcement-Cardiff-SRSwales@valeofglamorgan.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nrla.org.uk/nrla-wales-manifesto-202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calum.davies@nrla.org.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ctax@cardiff.gov.uk" TargetMode="External"/><Relationship Id="rId3" Type="http://schemas.openxmlformats.org/officeDocument/2006/relationships/hyperlink" Target="https://www.nrla.org.uk/resources/ending-your-tenancy-wales" TargetMode="External"/><Relationship Id="rId7" Type="http://schemas.openxmlformats.org/officeDocument/2006/relationships/hyperlink" Target="mailto:HMOlicensing@Cardiff.gov.uk" TargetMode="External"/><Relationship Id="rId2" Type="http://schemas.openxmlformats.org/officeDocument/2006/relationships/hyperlink" Target="https://gov.wales/moving-home-during-coronavirus-pandemic#section-54969" TargetMode="External"/><Relationship Id="rId1" Type="http://schemas.openxmlformats.org/officeDocument/2006/relationships/slideLayout" Target="../slideLayouts/slideLayout2.xml"/><Relationship Id="rId6" Type="http://schemas.openxmlformats.org/officeDocument/2006/relationships/hyperlink" Target="https://www.nrla.org.uk/campaigns/coronavirus/wales" TargetMode="External"/><Relationship Id="rId5" Type="http://schemas.openxmlformats.org/officeDocument/2006/relationships/hyperlink" Target="https://gov.wales/scheme-help-tenants-affected-coronavirus-launches-wales" TargetMode="External"/><Relationship Id="rId10" Type="http://schemas.openxmlformats.org/officeDocument/2006/relationships/hyperlink" Target="https://www.nrla.org.uk/download?document=1246" TargetMode="External"/><Relationship Id="rId4" Type="http://schemas.openxmlformats.org/officeDocument/2006/relationships/hyperlink" Target="https://www.nrla.org.uk/resources/managing-your-tenancy" TargetMode="External"/><Relationship Id="rId9" Type="http://schemas.openxmlformats.org/officeDocument/2006/relationships/hyperlink" Target="mailto:housingenforcement-cardiff-srswales@valeofglamorgan.gov.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ov.wales/scheme-help-tenants-affected-coronavirus-launches-wa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a:xfrm>
            <a:off x="4413829" y="1986599"/>
            <a:ext cx="3281680" cy="1178560"/>
          </a:xfrm>
        </p:spPr>
        <p:txBody>
          <a:bodyPr/>
          <a:lstStyle/>
          <a:p>
            <a:r>
              <a:rPr lang="en-GB" dirty="0"/>
              <a:t>Thank you for joining us</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a:xfrm>
            <a:off x="3516087" y="3429000"/>
            <a:ext cx="5159828" cy="2082798"/>
          </a:xfrm>
        </p:spPr>
        <p:txBody>
          <a:bodyPr>
            <a:normAutofit/>
          </a:bodyPr>
          <a:lstStyle/>
          <a:p>
            <a:r>
              <a:rPr lang="en-GB" dirty="0"/>
              <a:t>Grab yourself a cup of tea and join us for tonight’s meeting of the Cardiff Landlord Forum, starting at 6pm.</a:t>
            </a:r>
          </a:p>
          <a:p>
            <a:endParaRPr lang="en-GB" dirty="0"/>
          </a:p>
          <a:p>
            <a:r>
              <a:rPr lang="en-GB" dirty="0"/>
              <a:t>Please remember to mute yourself.</a:t>
            </a:r>
          </a:p>
        </p:txBody>
      </p:sp>
      <p:pic>
        <p:nvPicPr>
          <p:cNvPr id="4" name="Picture 2" descr="Image result for cardiff landlord forum&quot;">
            <a:extLst>
              <a:ext uri="{FF2B5EF4-FFF2-40B4-BE49-F238E27FC236}">
                <a16:creationId xmlns:a16="http://schemas.microsoft.com/office/drawing/2014/main" id="{0ADE5E36-3EE6-4EA4-BBF0-0AC7CD5F2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49"/>
          <a:stretch/>
        </p:blipFill>
        <p:spPr bwMode="auto">
          <a:xfrm>
            <a:off x="8944500" y="2560639"/>
            <a:ext cx="2058779" cy="2082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ardiff landlord forum&quot;">
            <a:extLst>
              <a:ext uri="{FF2B5EF4-FFF2-40B4-BE49-F238E27FC236}">
                <a16:creationId xmlns:a16="http://schemas.microsoft.com/office/drawing/2014/main" id="{535C3F98-3DF0-4AE8-B162-D556CC395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49"/>
          <a:stretch/>
        </p:blipFill>
        <p:spPr bwMode="auto">
          <a:xfrm>
            <a:off x="1106061" y="2575879"/>
            <a:ext cx="2058779" cy="208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F81C-7B71-4655-B5D3-2ECD68C4A687}"/>
              </a:ext>
            </a:extLst>
          </p:cNvPr>
          <p:cNvSpPr>
            <a:spLocks noGrp="1"/>
          </p:cNvSpPr>
          <p:nvPr>
            <p:ph type="title"/>
          </p:nvPr>
        </p:nvSpPr>
        <p:spPr>
          <a:xfrm>
            <a:off x="838200" y="473982"/>
            <a:ext cx="9610898" cy="996315"/>
          </a:xfrm>
        </p:spPr>
        <p:txBody>
          <a:bodyPr/>
          <a:lstStyle/>
          <a:p>
            <a:r>
              <a:rPr lang="en-GB" dirty="0"/>
              <a:t>Changes to possession – Reminder</a:t>
            </a:r>
          </a:p>
        </p:txBody>
      </p:sp>
      <p:sp>
        <p:nvSpPr>
          <p:cNvPr id="3" name="Content Placeholder 2">
            <a:extLst>
              <a:ext uri="{FF2B5EF4-FFF2-40B4-BE49-F238E27FC236}">
                <a16:creationId xmlns:a16="http://schemas.microsoft.com/office/drawing/2014/main" id="{74A09652-BA37-438D-B240-5E2D394DA1A0}"/>
              </a:ext>
            </a:extLst>
          </p:cNvPr>
          <p:cNvSpPr>
            <a:spLocks noGrp="1"/>
          </p:cNvSpPr>
          <p:nvPr>
            <p:ph idx="1"/>
          </p:nvPr>
        </p:nvSpPr>
        <p:spPr>
          <a:xfrm>
            <a:off x="375920" y="1595029"/>
            <a:ext cx="11440160" cy="4897846"/>
          </a:xfrm>
        </p:spPr>
        <p:txBody>
          <a:bodyPr>
            <a:normAutofit/>
          </a:bodyPr>
          <a:lstStyle/>
          <a:p>
            <a:pPr marL="514350" indent="-514350">
              <a:buFont typeface="+mj-lt"/>
              <a:buAutoNum type="arabicPeriod"/>
            </a:pPr>
            <a:r>
              <a:rPr lang="en-GB" dirty="0"/>
              <a:t>If application for possession made prior to 3 August 2020 and </a:t>
            </a:r>
            <a:r>
              <a:rPr lang="en-GB" b="1" dirty="0"/>
              <a:t>landlord wishes to continue proceedings they must notify the court and defendant </a:t>
            </a:r>
            <a:r>
              <a:rPr lang="en-GB" dirty="0"/>
              <a:t>in writing. Without this ‘reactivation notice’ cases started prior to or during lockdown will not resume.  </a:t>
            </a:r>
          </a:p>
          <a:p>
            <a:pPr marL="514350" indent="-514350">
              <a:buFont typeface="+mj-lt"/>
              <a:buAutoNum type="arabicPeriod"/>
            </a:pPr>
            <a:r>
              <a:rPr lang="en-GB" b="1" dirty="0"/>
              <a:t>Landlord required to provide ahead of any hearing, or as part of the reactivation notice, any information relevant to the tenant’s circumstances regarding Covid-19</a:t>
            </a:r>
            <a:r>
              <a:rPr lang="en-GB" dirty="0"/>
              <a:t> (i.e. household has been shielding).</a:t>
            </a:r>
          </a:p>
          <a:p>
            <a:pPr marL="514350" indent="-514350">
              <a:buFont typeface="+mj-lt"/>
              <a:buAutoNum type="arabicPeriod"/>
            </a:pPr>
            <a:r>
              <a:rPr lang="en-GB" dirty="0"/>
              <a:t>If arrears is to be relied upon, </a:t>
            </a:r>
            <a:r>
              <a:rPr lang="en-GB" b="1" dirty="0"/>
              <a:t>landlords should produce evidence of the full arrears history in advance</a:t>
            </a:r>
            <a:r>
              <a:rPr lang="en-GB" dirty="0"/>
              <a:t> – not just at the hearing.  </a:t>
            </a:r>
          </a:p>
          <a:p>
            <a:pPr marL="514350" indent="-514350">
              <a:buFont typeface="+mj-lt"/>
              <a:buAutoNum type="arabicPeriod"/>
            </a:pPr>
            <a:endParaRPr lang="en-GB" dirty="0"/>
          </a:p>
          <a:p>
            <a:pPr marL="0" indent="0">
              <a:buNone/>
            </a:pPr>
            <a:r>
              <a:rPr lang="en-GB" dirty="0"/>
              <a:t>New measures will be in place until 28 March 2021; but this can be changed.</a:t>
            </a:r>
          </a:p>
          <a:p>
            <a:endParaRPr lang="en-GB" dirty="0"/>
          </a:p>
        </p:txBody>
      </p:sp>
    </p:spTree>
    <p:extLst>
      <p:ext uri="{BB962C8B-B14F-4D97-AF65-F5344CB8AC3E}">
        <p14:creationId xmlns:p14="http://schemas.microsoft.com/office/powerpoint/2010/main" val="110091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FA2C4-8C10-4A98-B1CA-1C071E3FB9A1}"/>
              </a:ext>
            </a:extLst>
          </p:cNvPr>
          <p:cNvSpPr>
            <a:spLocks noGrp="1"/>
          </p:cNvSpPr>
          <p:nvPr>
            <p:ph idx="1"/>
          </p:nvPr>
        </p:nvSpPr>
        <p:spPr>
          <a:xfrm>
            <a:off x="111758" y="1219201"/>
            <a:ext cx="7290527" cy="5519056"/>
          </a:xfrm>
        </p:spPr>
        <p:txBody>
          <a:bodyPr>
            <a:normAutofit lnSpcReduction="10000"/>
          </a:bodyPr>
          <a:lstStyle/>
          <a:p>
            <a:r>
              <a:rPr lang="en-GB" sz="2400" dirty="0"/>
              <a:t>Committee stage is over after hearing proposed amendments. Only Welsh Government amendments passed.</a:t>
            </a:r>
          </a:p>
          <a:p>
            <a:r>
              <a:rPr lang="en-GB" sz="2400" dirty="0"/>
              <a:t>One of these </a:t>
            </a:r>
            <a:r>
              <a:rPr lang="en-GB" sz="2400" dirty="0" err="1"/>
              <a:t>inc.</a:t>
            </a:r>
            <a:r>
              <a:rPr lang="en-GB" sz="2400" dirty="0"/>
              <a:t> NRLA proposal to increase from 14 days (as originally proposed in the Bill) to 28 days, the period during which a landlord may withdraw and reissue a S173 notice, without being made subject to a six-month restriction on issuing a notice following withdrawal of a previous notice.</a:t>
            </a:r>
          </a:p>
          <a:p>
            <a:r>
              <a:rPr lang="en-GB" sz="2400" dirty="0"/>
              <a:t>Conservatives put forward several amendments, </a:t>
            </a:r>
            <a:r>
              <a:rPr lang="en-GB" sz="2400" dirty="0" err="1"/>
              <a:t>inc.</a:t>
            </a:r>
            <a:r>
              <a:rPr lang="en-GB" sz="2400" dirty="0"/>
              <a:t> NRLA suggestion that would still give tenants a year’s security of tenure but allow greater flexibility so landlords can preserve an annual cycle, as is often necessary in the student sector.</a:t>
            </a:r>
          </a:p>
          <a:p>
            <a:r>
              <a:rPr lang="en-GB" sz="2400" dirty="0"/>
              <a:t>Minister implied she will use regulation-making power to create exemption for landlords in armed forces made to evicted from service accommodation.</a:t>
            </a:r>
          </a:p>
        </p:txBody>
      </p:sp>
      <p:sp>
        <p:nvSpPr>
          <p:cNvPr id="8" name="Title 1">
            <a:extLst>
              <a:ext uri="{FF2B5EF4-FFF2-40B4-BE49-F238E27FC236}">
                <a16:creationId xmlns:a16="http://schemas.microsoft.com/office/drawing/2014/main" id="{CE3BEF62-A82A-4902-935F-08A1875A8285}"/>
              </a:ext>
            </a:extLst>
          </p:cNvPr>
          <p:cNvSpPr>
            <a:spLocks noGrp="1"/>
          </p:cNvSpPr>
          <p:nvPr>
            <p:ph type="title"/>
          </p:nvPr>
        </p:nvSpPr>
        <p:spPr>
          <a:xfrm>
            <a:off x="111759" y="344806"/>
            <a:ext cx="10120811" cy="750348"/>
          </a:xfrm>
        </p:spPr>
        <p:txBody>
          <a:bodyPr/>
          <a:lstStyle/>
          <a:p>
            <a:r>
              <a:rPr lang="en-GB" dirty="0"/>
              <a:t>Renting Homes (Amendment) Bill: Update</a:t>
            </a:r>
          </a:p>
        </p:txBody>
      </p:sp>
      <p:pic>
        <p:nvPicPr>
          <p:cNvPr id="2050" name="Picture 2" descr="Julie James - Wikipedia">
            <a:extLst>
              <a:ext uri="{FF2B5EF4-FFF2-40B4-BE49-F238E27FC236}">
                <a16:creationId xmlns:a16="http://schemas.microsoft.com/office/drawing/2014/main" id="{CBA72552-35A2-4D5A-B6BC-1A3D7BDA5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163" y="1006926"/>
            <a:ext cx="2879274" cy="2879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hn Griffiths (Welsh politician) - Wikipedia">
            <a:extLst>
              <a:ext uri="{FF2B5EF4-FFF2-40B4-BE49-F238E27FC236}">
                <a16:creationId xmlns:a16="http://schemas.microsoft.com/office/drawing/2014/main" id="{C216C82A-8FC1-4B98-BD8F-5CFD2030E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862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820E54-6B4E-4070-9F7F-5A09694F6D55}"/>
              </a:ext>
            </a:extLst>
          </p:cNvPr>
          <p:cNvSpPr txBox="1"/>
          <p:nvPr/>
        </p:nvSpPr>
        <p:spPr>
          <a:xfrm>
            <a:off x="10491106" y="3978729"/>
            <a:ext cx="1360714" cy="2031325"/>
          </a:xfrm>
          <a:prstGeom prst="rect">
            <a:avLst/>
          </a:prstGeom>
          <a:noFill/>
        </p:spPr>
        <p:txBody>
          <a:bodyPr wrap="square" rtlCol="0">
            <a:spAutoFit/>
          </a:bodyPr>
          <a:lstStyle/>
          <a:p>
            <a:pPr algn="r"/>
            <a:r>
              <a:rPr lang="en-GB" dirty="0"/>
              <a:t>Housing Minister Julie James and Committee Chair John Griffiths</a:t>
            </a:r>
          </a:p>
        </p:txBody>
      </p:sp>
    </p:spTree>
    <p:extLst>
      <p:ext uri="{BB962C8B-B14F-4D97-AF65-F5344CB8AC3E}">
        <p14:creationId xmlns:p14="http://schemas.microsoft.com/office/powerpoint/2010/main" val="276772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FA2C4-8C10-4A98-B1CA-1C071E3FB9A1}"/>
              </a:ext>
            </a:extLst>
          </p:cNvPr>
          <p:cNvSpPr>
            <a:spLocks noGrp="1"/>
          </p:cNvSpPr>
          <p:nvPr>
            <p:ph idx="1"/>
          </p:nvPr>
        </p:nvSpPr>
        <p:spPr>
          <a:xfrm>
            <a:off x="111761" y="1219201"/>
            <a:ext cx="7138126" cy="5519056"/>
          </a:xfrm>
        </p:spPr>
        <p:txBody>
          <a:bodyPr>
            <a:normAutofit lnSpcReduction="10000"/>
          </a:bodyPr>
          <a:lstStyle/>
          <a:p>
            <a:r>
              <a:rPr lang="en-GB" sz="2400" dirty="0"/>
              <a:t>Plaid Cymru’s amendments, all rejected, all designed to further tip the balance in favour of tenants, even going as far as to suggest creating notice periods of 10 years and, elsewhere, two years’ security of tenure.</a:t>
            </a:r>
          </a:p>
          <a:p>
            <a:r>
              <a:rPr lang="en-GB" sz="2400" dirty="0"/>
              <a:t>The Bill now moves onto stage three of its legislative path. It is likely this part – where the whole Senedd debates and attempts to amend the Bill – will take place in January, with the final stage four taking place not long after.</a:t>
            </a:r>
          </a:p>
          <a:p>
            <a:r>
              <a:rPr lang="en-GB" sz="2400" dirty="0"/>
              <a:t>If passed, the Act should receive royal assent before the Welsh Parliament is dissolved in March ahead of the 2021 election. The then-amended 2016 Act is then expected to be implemented in Spring 2022.</a:t>
            </a:r>
          </a:p>
          <a:p>
            <a:r>
              <a:rPr lang="en-GB" sz="2400" dirty="0"/>
              <a:t>Landlords will get a six-months’ “head’s up” of its commencement as 2021 is used to consult on and draft resources such as model contracts and fitness for human habitation standards.</a:t>
            </a:r>
          </a:p>
        </p:txBody>
      </p:sp>
      <p:sp>
        <p:nvSpPr>
          <p:cNvPr id="8" name="Title 1">
            <a:extLst>
              <a:ext uri="{FF2B5EF4-FFF2-40B4-BE49-F238E27FC236}">
                <a16:creationId xmlns:a16="http://schemas.microsoft.com/office/drawing/2014/main" id="{CE3BEF62-A82A-4902-935F-08A1875A8285}"/>
              </a:ext>
            </a:extLst>
          </p:cNvPr>
          <p:cNvSpPr>
            <a:spLocks noGrp="1"/>
          </p:cNvSpPr>
          <p:nvPr>
            <p:ph type="title"/>
          </p:nvPr>
        </p:nvSpPr>
        <p:spPr>
          <a:xfrm>
            <a:off x="111759" y="344806"/>
            <a:ext cx="10120811" cy="750348"/>
          </a:xfrm>
        </p:spPr>
        <p:txBody>
          <a:bodyPr/>
          <a:lstStyle/>
          <a:p>
            <a:r>
              <a:rPr lang="en-GB" dirty="0"/>
              <a:t>Renting Homes (Amendment) Bill: Update</a:t>
            </a:r>
          </a:p>
        </p:txBody>
      </p:sp>
      <p:pic>
        <p:nvPicPr>
          <p:cNvPr id="3074" name="Picture 2" descr="Mark Isherwood (politician) - Wikipedia">
            <a:extLst>
              <a:ext uri="{FF2B5EF4-FFF2-40B4-BE49-F238E27FC236}">
                <a16:creationId xmlns:a16="http://schemas.microsoft.com/office/drawing/2014/main" id="{3A925F9D-8105-4C12-B10E-FF9AE4AFF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6552" y="1095154"/>
            <a:ext cx="2741667" cy="27416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et your new AM - Plaid Cymru's Delyth Jewell | South Wales Argus">
            <a:extLst>
              <a:ext uri="{FF2B5EF4-FFF2-40B4-BE49-F238E27FC236}">
                <a16:creationId xmlns:a16="http://schemas.microsoft.com/office/drawing/2014/main" id="{A7A69EE4-6CDE-498B-9C3D-31DD8E0C3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902" y="3978729"/>
            <a:ext cx="2741668" cy="2741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2783A0-062D-444A-B905-567CAAB7A0A4}"/>
              </a:ext>
            </a:extLst>
          </p:cNvPr>
          <p:cNvSpPr txBox="1"/>
          <p:nvPr/>
        </p:nvSpPr>
        <p:spPr>
          <a:xfrm>
            <a:off x="10338523" y="3978729"/>
            <a:ext cx="1741717" cy="1477328"/>
          </a:xfrm>
          <a:prstGeom prst="rect">
            <a:avLst/>
          </a:prstGeom>
          <a:noFill/>
        </p:spPr>
        <p:txBody>
          <a:bodyPr wrap="square" rtlCol="0">
            <a:spAutoFit/>
          </a:bodyPr>
          <a:lstStyle/>
          <a:p>
            <a:r>
              <a:rPr lang="en-GB" dirty="0"/>
              <a:t>Mark Isherwood (Conservative) </a:t>
            </a:r>
          </a:p>
          <a:p>
            <a:r>
              <a:rPr lang="en-GB" dirty="0"/>
              <a:t>and</a:t>
            </a:r>
          </a:p>
          <a:p>
            <a:r>
              <a:rPr lang="en-GB" dirty="0"/>
              <a:t>Delyth Jewell (Plaid Cymru)</a:t>
            </a:r>
          </a:p>
        </p:txBody>
      </p:sp>
    </p:spTree>
    <p:extLst>
      <p:ext uri="{BB962C8B-B14F-4D97-AF65-F5344CB8AC3E}">
        <p14:creationId xmlns:p14="http://schemas.microsoft.com/office/powerpoint/2010/main" val="227919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DC12-7C70-4ADF-A54E-E0ADE7606E9A}"/>
              </a:ext>
            </a:extLst>
          </p:cNvPr>
          <p:cNvSpPr>
            <a:spLocks noGrp="1"/>
          </p:cNvSpPr>
          <p:nvPr>
            <p:ph type="title"/>
          </p:nvPr>
        </p:nvSpPr>
        <p:spPr>
          <a:xfrm>
            <a:off x="9154886" y="1208768"/>
            <a:ext cx="2895599" cy="1926318"/>
          </a:xfrm>
        </p:spPr>
        <p:txBody>
          <a:bodyPr/>
          <a:lstStyle/>
          <a:p>
            <a:pPr algn="r"/>
            <a:r>
              <a:rPr lang="en-GB" dirty="0"/>
              <a:t>Land Transaction Tax</a:t>
            </a:r>
          </a:p>
        </p:txBody>
      </p:sp>
      <p:sp>
        <p:nvSpPr>
          <p:cNvPr id="3" name="Content Placeholder 2">
            <a:extLst>
              <a:ext uri="{FF2B5EF4-FFF2-40B4-BE49-F238E27FC236}">
                <a16:creationId xmlns:a16="http://schemas.microsoft.com/office/drawing/2014/main" id="{FF126AA7-E8F4-4293-A7CA-EAF767E0210D}"/>
              </a:ext>
            </a:extLst>
          </p:cNvPr>
          <p:cNvSpPr>
            <a:spLocks noGrp="1"/>
          </p:cNvSpPr>
          <p:nvPr>
            <p:ph idx="1"/>
          </p:nvPr>
        </p:nvSpPr>
        <p:spPr>
          <a:xfrm>
            <a:off x="141515" y="365125"/>
            <a:ext cx="9013371" cy="6215743"/>
          </a:xfrm>
        </p:spPr>
        <p:txBody>
          <a:bodyPr>
            <a:noAutofit/>
          </a:bodyPr>
          <a:lstStyle/>
          <a:p>
            <a:r>
              <a:rPr lang="en-GB" sz="2200" dirty="0"/>
              <a:t>Welsh Government draft budget announced changes to the higher residential rates, and non-residential rates and bands, of Land Transaction Tax (LTT) – the equivalent of stamp duty in England - by 1%.</a:t>
            </a:r>
          </a:p>
          <a:p>
            <a:r>
              <a:rPr lang="en-GB" sz="2200" dirty="0"/>
              <a:t>Came into effect on 22 December.</a:t>
            </a:r>
          </a:p>
          <a:p>
            <a:r>
              <a:rPr lang="en-GB" sz="2200" dirty="0"/>
              <a:t>The change will apply across all bands.</a:t>
            </a:r>
          </a:p>
          <a:p>
            <a:r>
              <a:rPr lang="en-GB" sz="2200" dirty="0"/>
              <a:t>The government has said in most cases where you have already exchanged contracts, but not completed you will be able to use the previous higher rates. </a:t>
            </a:r>
          </a:p>
          <a:p>
            <a:r>
              <a:rPr lang="en-GB" sz="2200" dirty="0"/>
              <a:t>The Government said on 22 December 2020:</a:t>
            </a:r>
          </a:p>
          <a:p>
            <a:pPr>
              <a:buFont typeface="Wingdings" panose="05000000000000000000" pitchFamily="2" charset="2"/>
              <a:buChar char="Ø"/>
            </a:pPr>
            <a:r>
              <a:rPr lang="en-GB" sz="2200" dirty="0"/>
              <a:t>the zero-rate band of the tax charged for lease premiums and assignments, and freehold property transfers will increase from £150,000 to £225,000</a:t>
            </a:r>
          </a:p>
          <a:p>
            <a:pPr>
              <a:buFont typeface="Wingdings" panose="05000000000000000000" pitchFamily="2" charset="2"/>
              <a:buChar char="Ø"/>
            </a:pPr>
            <a:r>
              <a:rPr lang="en-GB" sz="2200" dirty="0"/>
              <a:t>the zero-rate band of the tax charged on the rent element of non-residential leases will increase from £150,000 to £225,000</a:t>
            </a:r>
          </a:p>
          <a:p>
            <a:r>
              <a:rPr lang="en-GB" sz="2200" dirty="0"/>
              <a:t>The NRLA said the move – introduced with no notice, just days before Christmas - is unacceptable. It has written to the Finance Minister and a Senedd Committee expressed concerns in a session this week of its introduction.</a:t>
            </a:r>
          </a:p>
        </p:txBody>
      </p:sp>
      <p:pic>
        <p:nvPicPr>
          <p:cNvPr id="1026" name="Picture 2" descr="Rebecca Evans MS">
            <a:extLst>
              <a:ext uri="{FF2B5EF4-FFF2-40B4-BE49-F238E27FC236}">
                <a16:creationId xmlns:a16="http://schemas.microsoft.com/office/drawing/2014/main" id="{C7241097-87B8-448E-A770-98928D039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143" y="3163207"/>
            <a:ext cx="2274433" cy="307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9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7D5F-588B-4564-B4E8-0E688F4864FD}"/>
              </a:ext>
            </a:extLst>
          </p:cNvPr>
          <p:cNvSpPr>
            <a:spLocks noGrp="1"/>
          </p:cNvSpPr>
          <p:nvPr>
            <p:ph type="title"/>
          </p:nvPr>
        </p:nvSpPr>
        <p:spPr>
          <a:xfrm>
            <a:off x="348343" y="519449"/>
            <a:ext cx="9610898" cy="826677"/>
          </a:xfrm>
        </p:spPr>
        <p:txBody>
          <a:bodyPr/>
          <a:lstStyle/>
          <a:p>
            <a:r>
              <a:rPr lang="en-GB" dirty="0"/>
              <a:t>Plasnewydd Additional Licensing</a:t>
            </a:r>
          </a:p>
        </p:txBody>
      </p:sp>
      <p:sp>
        <p:nvSpPr>
          <p:cNvPr id="3" name="Content Placeholder 2">
            <a:extLst>
              <a:ext uri="{FF2B5EF4-FFF2-40B4-BE49-F238E27FC236}">
                <a16:creationId xmlns:a16="http://schemas.microsoft.com/office/drawing/2014/main" id="{412BF630-B8E1-4213-BCBF-6D936064D649}"/>
              </a:ext>
            </a:extLst>
          </p:cNvPr>
          <p:cNvSpPr>
            <a:spLocks noGrp="1"/>
          </p:cNvSpPr>
          <p:nvPr>
            <p:ph idx="1"/>
          </p:nvPr>
        </p:nvSpPr>
        <p:spPr>
          <a:xfrm>
            <a:off x="133350" y="1556657"/>
            <a:ext cx="8684418" cy="5127173"/>
          </a:xfrm>
        </p:spPr>
        <p:txBody>
          <a:bodyPr>
            <a:noAutofit/>
          </a:bodyPr>
          <a:lstStyle/>
          <a:p>
            <a:pPr lvl="0"/>
            <a:r>
              <a:rPr lang="en-GB" sz="2400" dirty="0"/>
              <a:t>Additional licensing scheme for HMOs in the ward.</a:t>
            </a:r>
          </a:p>
          <a:p>
            <a:pPr lvl="0"/>
            <a:r>
              <a:rPr lang="en-GB" sz="2400" b="1" dirty="0"/>
              <a:t>In place since 1 January 2021 and will last for 5 years.</a:t>
            </a:r>
          </a:p>
          <a:p>
            <a:pPr lvl="0"/>
            <a:r>
              <a:rPr lang="en-GB" sz="2400" dirty="0"/>
              <a:t>Will apply to all HMOs within the area except those exempted by the legislation and/or subject to mandatory licensing.</a:t>
            </a:r>
          </a:p>
          <a:p>
            <a:pPr lvl="0"/>
            <a:r>
              <a:rPr lang="en-GB" sz="2400" dirty="0"/>
              <a:t>Last scheme expired in November 2019</a:t>
            </a:r>
          </a:p>
          <a:p>
            <a:pPr lvl="0"/>
            <a:r>
              <a:rPr lang="en-GB" sz="2400" dirty="0"/>
              <a:t>Any existing applications submitted just before the end of the previous scheme will continue to be held until the decision on the re-declaration of the scheme is made.</a:t>
            </a:r>
          </a:p>
          <a:p>
            <a:r>
              <a:rPr lang="en-GB" sz="2400" dirty="0"/>
              <a:t>Cabinet also resolved to prepare for </a:t>
            </a:r>
            <a:r>
              <a:rPr lang="en-GB" sz="2400" b="1" dirty="0"/>
              <a:t>consultation to extend the scheme in Cathays ward</a:t>
            </a:r>
            <a:r>
              <a:rPr lang="en-GB" sz="2400" dirty="0"/>
              <a:t>, which has been in place since 2010. This expired on 1 January 2021, but no timeline for future action.</a:t>
            </a:r>
          </a:p>
          <a:p>
            <a:r>
              <a:rPr lang="en-GB" sz="2400" dirty="0">
                <a:hlinkClick r:id="rId3"/>
              </a:rPr>
              <a:t>Housingenforcement-Cardiff-SRSwales@valeofglamorgan.gov.uk</a:t>
            </a:r>
            <a:r>
              <a:rPr lang="en-GB" sz="2400" dirty="0"/>
              <a:t> </a:t>
            </a:r>
          </a:p>
        </p:txBody>
      </p:sp>
      <p:pic>
        <p:nvPicPr>
          <p:cNvPr id="1026" name="Picture 2" descr="Welcome to Cardiff Council - Cardiff.gov.uk">
            <a:extLst>
              <a:ext uri="{FF2B5EF4-FFF2-40B4-BE49-F238E27FC236}">
                <a16:creationId xmlns:a16="http://schemas.microsoft.com/office/drawing/2014/main" id="{D24F1190-FB0E-4635-AC6E-57D25E611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768" y="1981199"/>
            <a:ext cx="3240881" cy="324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5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E895-F246-4FA2-949B-573D9660755D}"/>
              </a:ext>
            </a:extLst>
          </p:cNvPr>
          <p:cNvSpPr>
            <a:spLocks noGrp="1"/>
          </p:cNvSpPr>
          <p:nvPr>
            <p:ph type="title"/>
          </p:nvPr>
        </p:nvSpPr>
        <p:spPr>
          <a:xfrm>
            <a:off x="305988" y="321582"/>
            <a:ext cx="9610898" cy="1082675"/>
          </a:xfrm>
        </p:spPr>
        <p:txBody>
          <a:bodyPr/>
          <a:lstStyle/>
          <a:p>
            <a:r>
              <a:rPr lang="en-GB" dirty="0"/>
              <a:t>NRLA Wales 2021 Manifesto</a:t>
            </a:r>
          </a:p>
        </p:txBody>
      </p:sp>
      <p:sp>
        <p:nvSpPr>
          <p:cNvPr id="3" name="Content Placeholder 2">
            <a:extLst>
              <a:ext uri="{FF2B5EF4-FFF2-40B4-BE49-F238E27FC236}">
                <a16:creationId xmlns:a16="http://schemas.microsoft.com/office/drawing/2014/main" id="{F374906B-8952-46E5-94C0-3851FF3F0764}"/>
              </a:ext>
            </a:extLst>
          </p:cNvPr>
          <p:cNvSpPr>
            <a:spLocks noGrp="1"/>
          </p:cNvSpPr>
          <p:nvPr>
            <p:ph idx="1"/>
          </p:nvPr>
        </p:nvSpPr>
        <p:spPr>
          <a:xfrm>
            <a:off x="174172" y="1404257"/>
            <a:ext cx="9078686" cy="5257800"/>
          </a:xfrm>
        </p:spPr>
        <p:txBody>
          <a:bodyPr>
            <a:normAutofit fontScale="92500" lnSpcReduction="10000"/>
          </a:bodyPr>
          <a:lstStyle/>
          <a:p>
            <a:r>
              <a:rPr lang="en-GB" dirty="0"/>
              <a:t>Senedd Cymru/Welsh Parliament election on 6 May 2021</a:t>
            </a:r>
          </a:p>
          <a:p>
            <a:r>
              <a:rPr lang="en-GB" dirty="0"/>
              <a:t>NRLA Wales have released their priorities for the next five years.</a:t>
            </a:r>
          </a:p>
          <a:p>
            <a:r>
              <a:rPr lang="en-GB" dirty="0"/>
              <a:t>NRLA Wales committed to working with all parties to help both landlords and tenants while improving standards across the sector. We believe this can happen by:</a:t>
            </a:r>
          </a:p>
          <a:p>
            <a:pPr marL="514350" indent="-514350">
              <a:buFont typeface="+mj-lt"/>
              <a:buAutoNum type="arabicPeriod"/>
            </a:pPr>
            <a:r>
              <a:rPr lang="en-GB" dirty="0"/>
              <a:t>Streamlining licensing</a:t>
            </a:r>
          </a:p>
          <a:p>
            <a:pPr marL="514350" indent="-514350">
              <a:buFont typeface="+mj-lt"/>
              <a:buAutoNum type="arabicPeriod"/>
            </a:pPr>
            <a:r>
              <a:rPr lang="en-GB" dirty="0"/>
              <a:t>Supporting landlords and tenants</a:t>
            </a:r>
          </a:p>
          <a:p>
            <a:pPr marL="514350" indent="-514350">
              <a:buFont typeface="+mj-lt"/>
              <a:buAutoNum type="arabicPeriod"/>
            </a:pPr>
            <a:r>
              <a:rPr lang="en-GB" dirty="0"/>
              <a:t>Improving homes</a:t>
            </a:r>
          </a:p>
          <a:p>
            <a:pPr marL="514350" indent="-514350">
              <a:buFont typeface="+mj-lt"/>
              <a:buAutoNum type="arabicPeriod"/>
            </a:pPr>
            <a:r>
              <a:rPr lang="en-GB" dirty="0"/>
              <a:t>Introducing a Welsh Housing Survey</a:t>
            </a:r>
          </a:p>
          <a:p>
            <a:pPr marL="514350" indent="-514350">
              <a:buFont typeface="+mj-lt"/>
              <a:buAutoNum type="arabicPeriod"/>
            </a:pPr>
            <a:r>
              <a:rPr lang="en-GB" dirty="0"/>
              <a:t>Improving justice for landlords and tenants</a:t>
            </a:r>
          </a:p>
          <a:p>
            <a:pPr marL="514350" indent="-514350">
              <a:buFont typeface="+mj-lt"/>
              <a:buAutoNum type="arabicPeriod"/>
            </a:pPr>
            <a:r>
              <a:rPr lang="en-GB" dirty="0"/>
              <a:t>Rejecting rent controls and Right-to-Rent</a:t>
            </a:r>
          </a:p>
          <a:p>
            <a:r>
              <a:rPr lang="en-GB" u="sng" dirty="0">
                <a:hlinkClick r:id="rId2"/>
              </a:rPr>
              <a:t>nrla.org.uk/nrla-wales-manifesto-2021</a:t>
            </a:r>
            <a:endParaRPr lang="en-GB" dirty="0"/>
          </a:p>
        </p:txBody>
      </p:sp>
      <p:pic>
        <p:nvPicPr>
          <p:cNvPr id="1026" name="Picture 2" descr="England: Ben Beadle appointed chief executive of new National Residential  Landlords Association - Scottish Housing News">
            <a:extLst>
              <a:ext uri="{FF2B5EF4-FFF2-40B4-BE49-F238E27FC236}">
                <a16:creationId xmlns:a16="http://schemas.microsoft.com/office/drawing/2014/main" id="{12AD62CD-15A9-4E73-987C-66B5945AE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156" y="1404257"/>
            <a:ext cx="2775856" cy="4158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047801-3509-4ABB-BA55-99F9FCE87863}"/>
              </a:ext>
            </a:extLst>
          </p:cNvPr>
          <p:cNvSpPr txBox="1"/>
          <p:nvPr/>
        </p:nvSpPr>
        <p:spPr>
          <a:xfrm>
            <a:off x="9677400" y="5616246"/>
            <a:ext cx="2340428" cy="369332"/>
          </a:xfrm>
          <a:prstGeom prst="rect">
            <a:avLst/>
          </a:prstGeom>
          <a:noFill/>
        </p:spPr>
        <p:txBody>
          <a:bodyPr wrap="square" rtlCol="0">
            <a:spAutoFit/>
          </a:bodyPr>
          <a:lstStyle/>
          <a:p>
            <a:r>
              <a:rPr lang="en-GB" dirty="0"/>
              <a:t>CEO Ben Beadle</a:t>
            </a:r>
          </a:p>
        </p:txBody>
      </p:sp>
    </p:spTree>
    <p:extLst>
      <p:ext uri="{BB962C8B-B14F-4D97-AF65-F5344CB8AC3E}">
        <p14:creationId xmlns:p14="http://schemas.microsoft.com/office/powerpoint/2010/main" val="399181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771A-4CDA-41A5-B570-AEC308E2498D}"/>
              </a:ext>
            </a:extLst>
          </p:cNvPr>
          <p:cNvSpPr>
            <a:spLocks noGrp="1"/>
          </p:cNvSpPr>
          <p:nvPr>
            <p:ph type="title"/>
          </p:nvPr>
        </p:nvSpPr>
        <p:spPr>
          <a:xfrm>
            <a:off x="185057" y="234497"/>
            <a:ext cx="9610898" cy="1006475"/>
          </a:xfrm>
        </p:spPr>
        <p:txBody>
          <a:bodyPr/>
          <a:lstStyle/>
          <a:p>
            <a:r>
              <a:rPr lang="en-GB" dirty="0"/>
              <a:t>NRLA Wales Research Report: RSW</a:t>
            </a:r>
          </a:p>
        </p:txBody>
      </p:sp>
      <p:sp>
        <p:nvSpPr>
          <p:cNvPr id="3" name="Content Placeholder 2">
            <a:extLst>
              <a:ext uri="{FF2B5EF4-FFF2-40B4-BE49-F238E27FC236}">
                <a16:creationId xmlns:a16="http://schemas.microsoft.com/office/drawing/2014/main" id="{EF629190-B07B-4EB4-A45B-CD3BC29CB733}"/>
              </a:ext>
            </a:extLst>
          </p:cNvPr>
          <p:cNvSpPr>
            <a:spLocks noGrp="1"/>
          </p:cNvSpPr>
          <p:nvPr>
            <p:ph idx="1"/>
          </p:nvPr>
        </p:nvSpPr>
        <p:spPr>
          <a:xfrm>
            <a:off x="185057" y="1240972"/>
            <a:ext cx="7369630" cy="5159828"/>
          </a:xfrm>
        </p:spPr>
        <p:txBody>
          <a:bodyPr>
            <a:noAutofit/>
          </a:bodyPr>
          <a:lstStyle/>
          <a:p>
            <a:pPr marL="0" indent="0">
              <a:buNone/>
            </a:pPr>
            <a:r>
              <a:rPr lang="en-GB" sz="2200" dirty="0"/>
              <a:t>NRLA report </a:t>
            </a:r>
            <a:r>
              <a:rPr lang="en-GB" sz="2200" b="1" i="1" dirty="0"/>
              <a:t>Rent Smart Wales: The Accountability Gap</a:t>
            </a:r>
            <a:r>
              <a:rPr lang="en-GB" sz="2200" dirty="0"/>
              <a:t> published this week. The main </a:t>
            </a:r>
            <a:r>
              <a:rPr lang="en-GB" sz="2200" b="1" dirty="0"/>
              <a:t>conclusions</a:t>
            </a:r>
            <a:r>
              <a:rPr lang="en-GB" sz="2200" dirty="0"/>
              <a:t> of the report include:</a:t>
            </a:r>
          </a:p>
          <a:p>
            <a:pPr lvl="0"/>
            <a:r>
              <a:rPr lang="en-GB" sz="2200" dirty="0"/>
              <a:t>RSW has an </a:t>
            </a:r>
            <a:r>
              <a:rPr lang="en-GB" sz="2200" b="1" dirty="0"/>
              <a:t>accountability deficit and lacks transparency</a:t>
            </a:r>
            <a:r>
              <a:rPr lang="en-GB" sz="2200" dirty="0"/>
              <a:t>;</a:t>
            </a:r>
          </a:p>
          <a:p>
            <a:pPr lvl="0"/>
            <a:r>
              <a:rPr lang="en-GB" sz="2200" dirty="0"/>
              <a:t>There is </a:t>
            </a:r>
            <a:r>
              <a:rPr lang="en-GB" sz="2200" b="1" dirty="0"/>
              <a:t>no regular evaluation</a:t>
            </a:r>
            <a:r>
              <a:rPr lang="en-GB" sz="2200" dirty="0"/>
              <a:t> of RSW, hampering improvements to the regime;</a:t>
            </a:r>
          </a:p>
          <a:p>
            <a:pPr lvl="0"/>
            <a:r>
              <a:rPr lang="en-GB" sz="2200" dirty="0"/>
              <a:t>The </a:t>
            </a:r>
            <a:r>
              <a:rPr lang="en-GB" sz="2200" b="1" dirty="0"/>
              <a:t>absence of a central, guiding strategy</a:t>
            </a:r>
            <a:r>
              <a:rPr lang="en-GB" sz="2200" dirty="0"/>
              <a:t> for the PRS from the WG has contributed to shortcomings;</a:t>
            </a:r>
          </a:p>
          <a:p>
            <a:pPr lvl="0"/>
            <a:r>
              <a:rPr lang="en-GB" sz="2200" dirty="0"/>
              <a:t>RSW has </a:t>
            </a:r>
            <a:r>
              <a:rPr lang="en-GB" sz="2200" b="1" dirty="0"/>
              <a:t>not engaged well enough </a:t>
            </a:r>
            <a:r>
              <a:rPr lang="en-GB" sz="2200" dirty="0"/>
              <a:t>with landlords, tenants, or local authorities;</a:t>
            </a:r>
          </a:p>
          <a:p>
            <a:pPr lvl="0"/>
            <a:r>
              <a:rPr lang="en-GB" sz="2200" dirty="0"/>
              <a:t>Landlords are </a:t>
            </a:r>
            <a:r>
              <a:rPr lang="en-GB" sz="2200" b="1" dirty="0"/>
              <a:t>paying in more than they get out </a:t>
            </a:r>
            <a:r>
              <a:rPr lang="en-GB" sz="2200" dirty="0"/>
              <a:t>of RSW; and</a:t>
            </a:r>
          </a:p>
          <a:p>
            <a:pPr lvl="0"/>
            <a:r>
              <a:rPr lang="en-GB" sz="2200" b="1" dirty="0"/>
              <a:t>In meeting its objectives, RSW’s record has been far from stellar </a:t>
            </a:r>
            <a:r>
              <a:rPr lang="en-GB" sz="2200" dirty="0"/>
              <a:t>despite meeting a number of its targets for participation.</a:t>
            </a:r>
          </a:p>
          <a:p>
            <a:endParaRPr lang="en-GB" sz="2200" dirty="0"/>
          </a:p>
        </p:txBody>
      </p:sp>
      <p:pic>
        <p:nvPicPr>
          <p:cNvPr id="1026" name="Picture 2" descr="Rent Smart Wales (@RentSmartWales) | Twitter">
            <a:extLst>
              <a:ext uri="{FF2B5EF4-FFF2-40B4-BE49-F238E27FC236}">
                <a16:creationId xmlns:a16="http://schemas.microsoft.com/office/drawing/2014/main" id="{2ED20142-59F5-4958-9B8F-A7F248021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943"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9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771A-4CDA-41A5-B570-AEC308E2498D}"/>
              </a:ext>
            </a:extLst>
          </p:cNvPr>
          <p:cNvSpPr>
            <a:spLocks noGrp="1"/>
          </p:cNvSpPr>
          <p:nvPr>
            <p:ph type="title"/>
          </p:nvPr>
        </p:nvSpPr>
        <p:spPr>
          <a:xfrm>
            <a:off x="185057" y="234497"/>
            <a:ext cx="9610898" cy="1006475"/>
          </a:xfrm>
        </p:spPr>
        <p:txBody>
          <a:bodyPr/>
          <a:lstStyle/>
          <a:p>
            <a:r>
              <a:rPr lang="en-GB"/>
              <a:t>NRLA Wales Research Report: RSW</a:t>
            </a:r>
            <a:endParaRPr lang="en-GB" dirty="0"/>
          </a:p>
        </p:txBody>
      </p:sp>
      <p:sp>
        <p:nvSpPr>
          <p:cNvPr id="3" name="Content Placeholder 2">
            <a:extLst>
              <a:ext uri="{FF2B5EF4-FFF2-40B4-BE49-F238E27FC236}">
                <a16:creationId xmlns:a16="http://schemas.microsoft.com/office/drawing/2014/main" id="{EF629190-B07B-4EB4-A45B-CD3BC29CB733}"/>
              </a:ext>
            </a:extLst>
          </p:cNvPr>
          <p:cNvSpPr>
            <a:spLocks noGrp="1"/>
          </p:cNvSpPr>
          <p:nvPr>
            <p:ph idx="1"/>
          </p:nvPr>
        </p:nvSpPr>
        <p:spPr>
          <a:xfrm>
            <a:off x="185057" y="1404258"/>
            <a:ext cx="7097487" cy="4974771"/>
          </a:xfrm>
        </p:spPr>
        <p:txBody>
          <a:bodyPr>
            <a:noAutofit/>
          </a:bodyPr>
          <a:lstStyle/>
          <a:p>
            <a:pPr marL="0" indent="0">
              <a:buNone/>
            </a:pPr>
            <a:r>
              <a:rPr lang="en-GB" sz="2200" b="1"/>
              <a:t>Recommendations</a:t>
            </a:r>
            <a:r>
              <a:rPr lang="en-GB" sz="2200"/>
              <a:t> to improve RSW’s performance and stakeholders’ confidence in it include:</a:t>
            </a:r>
          </a:p>
          <a:p>
            <a:pPr lvl="0"/>
            <a:r>
              <a:rPr lang="en-GB" sz="2200"/>
              <a:t>There should be a </a:t>
            </a:r>
            <a:r>
              <a:rPr lang="en-GB" sz="2200" b="1"/>
              <a:t>public annual report </a:t>
            </a:r>
            <a:r>
              <a:rPr lang="en-GB" sz="2200"/>
              <a:t>into RSW’s performance and direct scrutiny by the Senedd every year;</a:t>
            </a:r>
          </a:p>
          <a:p>
            <a:pPr lvl="0"/>
            <a:r>
              <a:rPr lang="en-GB" sz="2200" b="1"/>
              <a:t>Operational and political decisions should be clearly identified </a:t>
            </a:r>
            <a:r>
              <a:rPr lang="en-GB" sz="2200"/>
              <a:t>for reasons of accountability;</a:t>
            </a:r>
          </a:p>
          <a:p>
            <a:pPr lvl="0"/>
            <a:r>
              <a:rPr lang="en-GB" sz="2200"/>
              <a:t>As was recommended by a Senedd Committee in 2011, </a:t>
            </a:r>
            <a:r>
              <a:rPr lang="en-GB" sz="2200" b="1"/>
              <a:t>an encompassing PRS strategy </a:t>
            </a:r>
            <a:r>
              <a:rPr lang="en-GB" sz="2200"/>
              <a:t>from the Welsh Government is needed, potentially setting out a wider role for RSW;</a:t>
            </a:r>
          </a:p>
          <a:p>
            <a:pPr lvl="0"/>
            <a:r>
              <a:rPr lang="en-GB" sz="2200"/>
              <a:t>The </a:t>
            </a:r>
            <a:r>
              <a:rPr lang="en-GB" sz="2200" b="1"/>
              <a:t>unanticipated surplus</a:t>
            </a:r>
            <a:r>
              <a:rPr lang="en-GB" sz="2200"/>
              <a:t>, numbering in the millions, generated by RSW through law abiding landlords </a:t>
            </a:r>
            <a:r>
              <a:rPr lang="en-GB" sz="2200" b="1"/>
              <a:t>should be used to provide discounts or free training </a:t>
            </a:r>
            <a:r>
              <a:rPr lang="en-GB" sz="2200"/>
              <a:t>for landlords or more effectively deployed into improving enforcement activities and tackling criminal landlords.</a:t>
            </a:r>
          </a:p>
          <a:p>
            <a:endParaRPr lang="en-GB" sz="2200" dirty="0"/>
          </a:p>
        </p:txBody>
      </p:sp>
      <p:pic>
        <p:nvPicPr>
          <p:cNvPr id="2050" name="Picture 2" descr="Rent Smart Wales (@RentSmartWales) | Twitter">
            <a:extLst>
              <a:ext uri="{FF2B5EF4-FFF2-40B4-BE49-F238E27FC236}">
                <a16:creationId xmlns:a16="http://schemas.microsoft.com/office/drawing/2014/main" id="{D52E2B45-06D2-4303-BE05-773EF93E7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955"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2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2FCC-9D29-4D23-BD1C-D6DD9A7F4A4F}"/>
              </a:ext>
            </a:extLst>
          </p:cNvPr>
          <p:cNvSpPr>
            <a:spLocks noGrp="1"/>
          </p:cNvSpPr>
          <p:nvPr>
            <p:ph type="title"/>
          </p:nvPr>
        </p:nvSpPr>
        <p:spPr>
          <a:xfrm>
            <a:off x="4965431" y="293914"/>
            <a:ext cx="6586491" cy="1937200"/>
          </a:xfrm>
        </p:spPr>
        <p:txBody>
          <a:bodyPr vert="horz" lIns="91440" tIns="45720" rIns="91440" bIns="45720" rtlCol="0" anchor="b">
            <a:noAutofit/>
          </a:bodyPr>
          <a:lstStyle/>
          <a:p>
            <a:r>
              <a:rPr lang="en-US" dirty="0">
                <a:solidFill>
                  <a:schemeClr val="tx1"/>
                </a:solidFill>
              </a:rPr>
              <a:t>NRLA Regional Representative for Wales Gill Owens  </a:t>
            </a:r>
          </a:p>
        </p:txBody>
      </p:sp>
      <p:sp>
        <p:nvSpPr>
          <p:cNvPr id="4" name="Content Placeholder 3">
            <a:extLst>
              <a:ext uri="{FF2B5EF4-FFF2-40B4-BE49-F238E27FC236}">
                <a16:creationId xmlns:a16="http://schemas.microsoft.com/office/drawing/2014/main" id="{A4529410-C695-456E-8DC4-B14FFCD97A94}"/>
              </a:ext>
            </a:extLst>
          </p:cNvPr>
          <p:cNvSpPr>
            <a:spLocks noGrp="1"/>
          </p:cNvSpPr>
          <p:nvPr>
            <p:ph sz="half" idx="2"/>
          </p:nvPr>
        </p:nvSpPr>
        <p:spPr>
          <a:xfrm>
            <a:off x="4965431" y="2405742"/>
            <a:ext cx="6586489" cy="4452258"/>
          </a:xfrm>
        </p:spPr>
        <p:txBody>
          <a:bodyPr vert="horz" lIns="91440" tIns="45720" rIns="91440" bIns="45720" rtlCol="0">
            <a:normAutofit/>
          </a:bodyPr>
          <a:lstStyle/>
          <a:p>
            <a:pPr marL="0" indent="0">
              <a:buNone/>
            </a:pPr>
            <a:r>
              <a:rPr lang="en-US" sz="2400" dirty="0"/>
              <a:t>Background:</a:t>
            </a:r>
          </a:p>
          <a:p>
            <a:r>
              <a:rPr lang="en-US" sz="2400" dirty="0"/>
              <a:t>30+ years senior management career in public, private, and third Sectors</a:t>
            </a:r>
          </a:p>
          <a:p>
            <a:r>
              <a:rPr lang="en-US" sz="2400" dirty="0"/>
              <a:t>Roles have included working with ex offenders, lone parents, long term unemployed and victims of domestic abuse. </a:t>
            </a:r>
          </a:p>
          <a:p>
            <a:r>
              <a:rPr lang="en-US" sz="2400" dirty="0"/>
              <a:t>Landlord for over 16 years both in South Wales &amp; Spain</a:t>
            </a:r>
          </a:p>
          <a:p>
            <a:r>
              <a:rPr lang="en-US" sz="2400" dirty="0"/>
              <a:t>Portfolio of B2Ls in S Wales and HMO in Wigan </a:t>
            </a:r>
          </a:p>
          <a:p>
            <a:r>
              <a:rPr lang="en-US" sz="2400" dirty="0"/>
              <a:t>Cardiff Girl – born and bred, now living in </a:t>
            </a:r>
            <a:r>
              <a:rPr lang="en-US" sz="2400" dirty="0" err="1"/>
              <a:t>Caerphilly</a:t>
            </a:r>
            <a:r>
              <a:rPr lang="en-US" sz="2400" dirty="0"/>
              <a:t>. </a:t>
            </a:r>
          </a:p>
          <a:p>
            <a:endParaRPr lang="en-US" sz="2000" dirty="0"/>
          </a:p>
        </p:txBody>
      </p:sp>
      <p:pic>
        <p:nvPicPr>
          <p:cNvPr id="9" name="Content Placeholder 8">
            <a:extLst>
              <a:ext uri="{FF2B5EF4-FFF2-40B4-BE49-F238E27FC236}">
                <a16:creationId xmlns:a16="http://schemas.microsoft.com/office/drawing/2014/main" id="{84F206C1-2A54-428B-BA36-0B5703DB3C4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Tree>
    <p:extLst>
      <p:ext uri="{BB962C8B-B14F-4D97-AF65-F5344CB8AC3E}">
        <p14:creationId xmlns:p14="http://schemas.microsoft.com/office/powerpoint/2010/main" val="114635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2FCC-9D29-4D23-BD1C-D6DD9A7F4A4F}"/>
              </a:ext>
            </a:extLst>
          </p:cNvPr>
          <p:cNvSpPr>
            <a:spLocks noGrp="1"/>
          </p:cNvSpPr>
          <p:nvPr>
            <p:ph type="title"/>
          </p:nvPr>
        </p:nvSpPr>
        <p:spPr>
          <a:xfrm>
            <a:off x="269988" y="531296"/>
            <a:ext cx="9908155" cy="687903"/>
          </a:xfrm>
        </p:spPr>
        <p:txBody>
          <a:bodyPr vert="horz" lIns="91440" tIns="45720" rIns="91440" bIns="45720" rtlCol="0" anchor="b">
            <a:noAutofit/>
          </a:bodyPr>
          <a:lstStyle/>
          <a:p>
            <a:br>
              <a:rPr lang="en-GB" dirty="0"/>
            </a:br>
            <a:r>
              <a:rPr lang="en-GB" dirty="0"/>
              <a:t>Regional Representative Wales: The Role </a:t>
            </a:r>
            <a:endParaRPr lang="en-US" dirty="0">
              <a:solidFill>
                <a:schemeClr val="tx1"/>
              </a:solidFill>
              <a:latin typeface="+mj-lt"/>
            </a:endParaRPr>
          </a:p>
        </p:txBody>
      </p:sp>
      <p:sp>
        <p:nvSpPr>
          <p:cNvPr id="4" name="Content Placeholder 3">
            <a:extLst>
              <a:ext uri="{FF2B5EF4-FFF2-40B4-BE49-F238E27FC236}">
                <a16:creationId xmlns:a16="http://schemas.microsoft.com/office/drawing/2014/main" id="{A4529410-C695-456E-8DC4-B14FFCD97A94}"/>
              </a:ext>
            </a:extLst>
          </p:cNvPr>
          <p:cNvSpPr>
            <a:spLocks noGrp="1"/>
          </p:cNvSpPr>
          <p:nvPr>
            <p:ph sz="half" idx="2"/>
          </p:nvPr>
        </p:nvSpPr>
        <p:spPr>
          <a:xfrm>
            <a:off x="4721342" y="1396769"/>
            <a:ext cx="6708658" cy="5144703"/>
          </a:xfrm>
        </p:spPr>
        <p:txBody>
          <a:bodyPr vert="horz" lIns="91440" tIns="45720" rIns="91440" bIns="45720" rtlCol="0">
            <a:normAutofit fontScale="92500"/>
          </a:bodyPr>
          <a:lstStyle/>
          <a:p>
            <a:r>
              <a:rPr lang="en-GB" dirty="0"/>
              <a:t>To develop the NRLA network in Wales</a:t>
            </a:r>
          </a:p>
          <a:p>
            <a:r>
              <a:rPr lang="en-GB" dirty="0"/>
              <a:t>To contribute towards improving member engagement </a:t>
            </a:r>
          </a:p>
          <a:p>
            <a:r>
              <a:rPr lang="en-GB" dirty="0"/>
              <a:t>To support the growth of the NRLA as the leading landlord organisation in the PRS in Wales. </a:t>
            </a:r>
          </a:p>
          <a:p>
            <a:r>
              <a:rPr lang="en-GB" dirty="0"/>
              <a:t>To act as an ambassador for the NRLA in Wales  </a:t>
            </a:r>
          </a:p>
          <a:p>
            <a:r>
              <a:rPr lang="en-GB" dirty="0"/>
              <a:t>Build relationships with local stakeholders (e.g. local authorities to support Welsh strategy) </a:t>
            </a:r>
          </a:p>
          <a:p>
            <a:r>
              <a:rPr lang="en-GB" dirty="0"/>
              <a:t>To organise local landlord forum meetings and update landlords on policy changes from both UK &amp; Welsh governments.</a:t>
            </a:r>
          </a:p>
          <a:p>
            <a:endParaRPr lang="en-US" dirty="0"/>
          </a:p>
        </p:txBody>
      </p:sp>
      <p:pic>
        <p:nvPicPr>
          <p:cNvPr id="6" name="Picture 4" descr="See the source image">
            <a:extLst>
              <a:ext uri="{FF2B5EF4-FFF2-40B4-BE49-F238E27FC236}">
                <a16:creationId xmlns:a16="http://schemas.microsoft.com/office/drawing/2014/main" id="{BF785288-9994-4A80-B5C5-EA097BBE2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66" r="19551" b="2"/>
          <a:stretch/>
        </p:blipFill>
        <p:spPr bwMode="auto">
          <a:xfrm>
            <a:off x="269988" y="1396769"/>
            <a:ext cx="4394122" cy="514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4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lstStyle/>
          <a:p>
            <a:r>
              <a:rPr lang="en-GB" dirty="0"/>
              <a:t>Title slide</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p:txBody>
          <a:bodyPr/>
          <a:lstStyle/>
          <a:p>
            <a:r>
              <a:rPr lang="en-GB" dirty="0"/>
              <a:t>Author</a:t>
            </a:r>
          </a:p>
        </p:txBody>
      </p:sp>
      <p:pic>
        <p:nvPicPr>
          <p:cNvPr id="5" name="Picture 2" descr="Image result for cardiff landlord forum&quot;">
            <a:extLst>
              <a:ext uri="{FF2B5EF4-FFF2-40B4-BE49-F238E27FC236}">
                <a16:creationId xmlns:a16="http://schemas.microsoft.com/office/drawing/2014/main" id="{19CE1762-12C1-40FF-966B-0B69B38C93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49"/>
          <a:stretch/>
        </p:blipFill>
        <p:spPr bwMode="auto">
          <a:xfrm>
            <a:off x="5309714" y="-104581"/>
            <a:ext cx="6882286" cy="6962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98B406-5E36-40B3-A14E-498BD773B0F5}"/>
              </a:ext>
            </a:extLst>
          </p:cNvPr>
          <p:cNvPicPr>
            <a:picLocks noChangeAspect="1"/>
          </p:cNvPicPr>
          <p:nvPr/>
        </p:nvPicPr>
        <p:blipFill rotWithShape="1">
          <a:blip r:embed="rId3">
            <a:extLst>
              <a:ext uri="{28A0092B-C50C-407E-A947-70E740481C1C}">
                <a14:useLocalDpi xmlns:a14="http://schemas.microsoft.com/office/drawing/2010/main" val="0"/>
              </a:ext>
            </a:extLst>
          </a:blip>
          <a:srcRect l="12007" r="2680"/>
          <a:stretch/>
        </p:blipFill>
        <p:spPr>
          <a:xfrm>
            <a:off x="-86361" y="-104580"/>
            <a:ext cx="8258811" cy="696258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solidFill>
            <a:schemeClr val="bg2">
              <a:lumMod val="75000"/>
            </a:schemeClr>
          </a:solidFill>
        </p:spPr>
      </p:pic>
      <p:sp>
        <p:nvSpPr>
          <p:cNvPr id="7" name="Subtitle 2">
            <a:extLst>
              <a:ext uri="{FF2B5EF4-FFF2-40B4-BE49-F238E27FC236}">
                <a16:creationId xmlns:a16="http://schemas.microsoft.com/office/drawing/2014/main" id="{1E4D91A8-74A5-4651-A5CE-D7447CF5B5FF}"/>
              </a:ext>
            </a:extLst>
          </p:cNvPr>
          <p:cNvSpPr txBox="1">
            <a:spLocks/>
          </p:cNvSpPr>
          <p:nvPr/>
        </p:nvSpPr>
        <p:spPr>
          <a:xfrm>
            <a:off x="113648" y="1549854"/>
            <a:ext cx="5688438" cy="3758292"/>
          </a:xfrm>
          <a:prstGeom prst="rect">
            <a:avLst/>
          </a:prstGeom>
          <a:solidFill>
            <a:srgbClr val="4F5559">
              <a:alpha val="90000"/>
            </a:srgbClr>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12639"/>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12639"/>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12639"/>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12639"/>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BED600"/>
                </a:solidFill>
                <a:ea typeface="Verdana" panose="020B0604030504040204" pitchFamily="34" charset="0"/>
              </a:rPr>
              <a:t>Cardiff Landlord Forum</a:t>
            </a:r>
          </a:p>
          <a:p>
            <a:r>
              <a:rPr lang="en-US" sz="2800" b="1" dirty="0">
                <a:solidFill>
                  <a:srgbClr val="BED600"/>
                </a:solidFill>
                <a:ea typeface="Verdana" panose="020B0604030504040204" pitchFamily="34" charset="0"/>
              </a:rPr>
              <a:t>Wednesday 13</a:t>
            </a:r>
            <a:r>
              <a:rPr lang="en-US" sz="2800" b="1" baseline="30000" dirty="0">
                <a:solidFill>
                  <a:srgbClr val="BED600"/>
                </a:solidFill>
                <a:ea typeface="Verdana" panose="020B0604030504040204" pitchFamily="34" charset="0"/>
              </a:rPr>
              <a:t>th</a:t>
            </a:r>
            <a:r>
              <a:rPr lang="en-US" sz="2800" b="1" dirty="0">
                <a:solidFill>
                  <a:srgbClr val="BED600"/>
                </a:solidFill>
                <a:ea typeface="Verdana" panose="020B0604030504040204" pitchFamily="34" charset="0"/>
              </a:rPr>
              <a:t> January 2021</a:t>
            </a:r>
          </a:p>
          <a:p>
            <a:endParaRPr lang="en-US" sz="2800" b="1" dirty="0">
              <a:solidFill>
                <a:srgbClr val="BED600"/>
              </a:solidFill>
              <a:ea typeface="Verdana" panose="020B0604030504040204" pitchFamily="34" charset="0"/>
            </a:endParaRPr>
          </a:p>
          <a:p>
            <a:r>
              <a:rPr lang="en-US" sz="2800" b="1" dirty="0">
                <a:solidFill>
                  <a:srgbClr val="BED600"/>
                </a:solidFill>
                <a:ea typeface="Verdana" panose="020B0604030504040204" pitchFamily="34" charset="0"/>
              </a:rPr>
              <a:t>Douglas Haig, NRLA Director and CLF Chairman</a:t>
            </a:r>
            <a:endParaRPr lang="en-US" sz="2800" b="1" dirty="0">
              <a:solidFill>
                <a:srgbClr val="BED600"/>
              </a:solidFill>
            </a:endParaRPr>
          </a:p>
          <a:p>
            <a:endParaRPr lang="en-US" sz="1800" b="1" dirty="0">
              <a:ln w="22225">
                <a:solidFill>
                  <a:srgbClr val="FFFFFF"/>
                </a:solidFill>
              </a:ln>
              <a:solidFill>
                <a:schemeClr val="bg1">
                  <a:lumMod val="95000"/>
                  <a:lumOff val="5000"/>
                </a:schemeClr>
              </a:solidFill>
              <a:cs typeface="Arial" panose="020B0604020202020204" pitchFamily="34" charset="0"/>
            </a:endParaRPr>
          </a:p>
          <a:p>
            <a:r>
              <a:rPr lang="en-US" dirty="0"/>
              <a:t>@</a:t>
            </a:r>
            <a:r>
              <a:rPr lang="en-US" dirty="0" err="1"/>
              <a:t>Douglas_Haig</a:t>
            </a:r>
            <a:r>
              <a:rPr lang="en-US" dirty="0"/>
              <a:t> / @</a:t>
            </a:r>
            <a:r>
              <a:rPr lang="en-US" dirty="0" err="1"/>
              <a:t>NRLAWales</a:t>
            </a:r>
            <a:endParaRPr lang="en-US" dirty="0"/>
          </a:p>
          <a:p>
            <a:endParaRPr lang="en-US"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293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AC6E-C69A-438A-B766-7B98FC2AF34F}"/>
              </a:ext>
            </a:extLst>
          </p:cNvPr>
          <p:cNvSpPr>
            <a:spLocks noGrp="1"/>
          </p:cNvSpPr>
          <p:nvPr>
            <p:ph type="title"/>
          </p:nvPr>
        </p:nvSpPr>
        <p:spPr>
          <a:xfrm>
            <a:off x="387909" y="710565"/>
            <a:ext cx="6602579" cy="762635"/>
          </a:xfrm>
        </p:spPr>
        <p:txBody>
          <a:bodyPr/>
          <a:lstStyle/>
          <a:p>
            <a:r>
              <a:rPr lang="en-GB" dirty="0"/>
              <a:t>Good landlord case studies</a:t>
            </a:r>
          </a:p>
        </p:txBody>
      </p:sp>
      <p:sp>
        <p:nvSpPr>
          <p:cNvPr id="3" name="Content Placeholder 2">
            <a:extLst>
              <a:ext uri="{FF2B5EF4-FFF2-40B4-BE49-F238E27FC236}">
                <a16:creationId xmlns:a16="http://schemas.microsoft.com/office/drawing/2014/main" id="{72CA65F6-3A3B-4B7F-9605-B268F2D091F8}"/>
              </a:ext>
            </a:extLst>
          </p:cNvPr>
          <p:cNvSpPr>
            <a:spLocks noGrp="1"/>
          </p:cNvSpPr>
          <p:nvPr>
            <p:ph idx="1"/>
          </p:nvPr>
        </p:nvSpPr>
        <p:spPr>
          <a:xfrm>
            <a:off x="110338" y="1904048"/>
            <a:ext cx="7814462" cy="4862512"/>
          </a:xfrm>
        </p:spPr>
        <p:txBody>
          <a:bodyPr>
            <a:normAutofit fontScale="92500" lnSpcReduction="10000"/>
          </a:bodyPr>
          <a:lstStyle/>
          <a:p>
            <a:r>
              <a:rPr lang="en-GB" dirty="0"/>
              <a:t>If you have a story about yourself or another landlord where you/they have helped a tenant, please send it in. Examples could be:</a:t>
            </a:r>
          </a:p>
          <a:p>
            <a:pPr>
              <a:buFont typeface="Wingdings" panose="05000000000000000000" pitchFamily="2" charset="2"/>
              <a:buChar char="Ø"/>
            </a:pPr>
            <a:r>
              <a:rPr lang="en-GB" dirty="0"/>
              <a:t>Helped a tenant stay in their home or access benefits</a:t>
            </a:r>
          </a:p>
          <a:p>
            <a:pPr>
              <a:buFont typeface="Wingdings" panose="05000000000000000000" pitchFamily="2" charset="2"/>
              <a:buChar char="Ø"/>
            </a:pPr>
            <a:r>
              <a:rPr lang="en-GB" dirty="0"/>
              <a:t>Made adaptations</a:t>
            </a:r>
          </a:p>
          <a:p>
            <a:pPr>
              <a:buFont typeface="Wingdings" panose="05000000000000000000" pitchFamily="2" charset="2"/>
              <a:buChar char="Ø"/>
            </a:pPr>
            <a:r>
              <a:rPr lang="en-GB" dirty="0"/>
              <a:t>Allowed a tenant to keep pets</a:t>
            </a:r>
          </a:p>
          <a:p>
            <a:pPr>
              <a:buFont typeface="Wingdings" panose="05000000000000000000" pitchFamily="2" charset="2"/>
              <a:buChar char="Ø"/>
            </a:pPr>
            <a:r>
              <a:rPr lang="en-GB" dirty="0"/>
              <a:t>Housed an essential worker during the Covid-19 outbreak</a:t>
            </a:r>
          </a:p>
          <a:p>
            <a:r>
              <a:rPr lang="en-GB" dirty="0"/>
              <a:t>Even better if a tenant can write in!</a:t>
            </a:r>
          </a:p>
          <a:p>
            <a:r>
              <a:rPr lang="en-GB" dirty="0"/>
              <a:t>Can be made anonymous if you want to.</a:t>
            </a:r>
          </a:p>
          <a:p>
            <a:r>
              <a:rPr lang="en-GB" dirty="0"/>
              <a:t>Please send case studies &amp; suggestions to </a:t>
            </a:r>
            <a:r>
              <a:rPr lang="en-GB" dirty="0">
                <a:hlinkClick r:id="rId2"/>
              </a:rPr>
              <a:t>calum.davies@nrla.org.uk</a:t>
            </a:r>
            <a:endParaRPr lang="en-GB" dirty="0"/>
          </a:p>
          <a:p>
            <a:endParaRPr lang="en-GB" dirty="0"/>
          </a:p>
        </p:txBody>
      </p:sp>
      <p:pic>
        <p:nvPicPr>
          <p:cNvPr id="4" name="Picture 2" descr="Image result for landlord&quot;">
            <a:extLst>
              <a:ext uri="{FF2B5EF4-FFF2-40B4-BE49-F238E27FC236}">
                <a16:creationId xmlns:a16="http://schemas.microsoft.com/office/drawing/2014/main" id="{12AB80AA-85A1-4E55-9B53-C7C4C879E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67" r="21795"/>
          <a:stretch/>
        </p:blipFill>
        <p:spPr bwMode="auto">
          <a:xfrm>
            <a:off x="7440779" y="12"/>
            <a:ext cx="4751219" cy="516125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1E1E-A896-4579-A131-1580EDD6B8CC}"/>
              </a:ext>
            </a:extLst>
          </p:cNvPr>
          <p:cNvSpPr>
            <a:spLocks noGrp="1"/>
          </p:cNvSpPr>
          <p:nvPr>
            <p:ph type="title"/>
          </p:nvPr>
        </p:nvSpPr>
        <p:spPr/>
        <p:txBody>
          <a:bodyPr/>
          <a:lstStyle/>
          <a:p>
            <a:r>
              <a:rPr lang="en-GB" dirty="0"/>
              <a:t>Helpful Links</a:t>
            </a:r>
          </a:p>
        </p:txBody>
      </p:sp>
      <p:sp>
        <p:nvSpPr>
          <p:cNvPr id="3" name="Content Placeholder 2">
            <a:extLst>
              <a:ext uri="{FF2B5EF4-FFF2-40B4-BE49-F238E27FC236}">
                <a16:creationId xmlns:a16="http://schemas.microsoft.com/office/drawing/2014/main" id="{F2D0156D-E867-4A6A-925C-13EB836488D7}"/>
              </a:ext>
            </a:extLst>
          </p:cNvPr>
          <p:cNvSpPr>
            <a:spLocks noGrp="1"/>
          </p:cNvSpPr>
          <p:nvPr>
            <p:ph idx="1"/>
          </p:nvPr>
        </p:nvSpPr>
        <p:spPr>
          <a:xfrm>
            <a:off x="838200" y="1825625"/>
            <a:ext cx="10515600" cy="4858204"/>
          </a:xfrm>
        </p:spPr>
        <p:txBody>
          <a:bodyPr>
            <a:normAutofit fontScale="92500" lnSpcReduction="10000"/>
          </a:bodyPr>
          <a:lstStyle/>
          <a:p>
            <a:r>
              <a:rPr lang="en-GB" dirty="0"/>
              <a:t>Welsh Government Alert Level 4 House Moves Guidance – </a:t>
            </a:r>
            <a:r>
              <a:rPr lang="en-GB" dirty="0" err="1">
                <a:hlinkClick r:id="rId2"/>
              </a:rPr>
              <a:t>gov.wales</a:t>
            </a:r>
            <a:r>
              <a:rPr lang="en-GB" dirty="0">
                <a:hlinkClick r:id="rId2"/>
              </a:rPr>
              <a:t>/moving-home-during-coronavirus-pandemic#section-54969</a:t>
            </a:r>
            <a:r>
              <a:rPr lang="en-GB" dirty="0"/>
              <a:t> </a:t>
            </a:r>
          </a:p>
          <a:p>
            <a:r>
              <a:rPr lang="en-GB" dirty="0"/>
              <a:t>NLRA Responsible Possessions Guide – </a:t>
            </a:r>
            <a:r>
              <a:rPr lang="en-GB" dirty="0">
                <a:hlinkClick r:id="rId3"/>
              </a:rPr>
              <a:t>nrla.org.uk/resources/ending-your-tenancy-wales</a:t>
            </a:r>
            <a:r>
              <a:rPr lang="en-GB" dirty="0"/>
              <a:t> </a:t>
            </a:r>
          </a:p>
          <a:p>
            <a:r>
              <a:rPr lang="en-GB" dirty="0"/>
              <a:t>NRLA Managing Arrears Guide – </a:t>
            </a:r>
            <a:r>
              <a:rPr lang="en-GB" dirty="0">
                <a:hlinkClick r:id="rId4"/>
              </a:rPr>
              <a:t>nrla.org.uk/resources/managing-your-tenancy</a:t>
            </a:r>
            <a:r>
              <a:rPr lang="en-GB" dirty="0"/>
              <a:t> </a:t>
            </a:r>
          </a:p>
          <a:p>
            <a:r>
              <a:rPr lang="en-GB" dirty="0"/>
              <a:t>Tenancy Saver Loans – </a:t>
            </a:r>
            <a:r>
              <a:rPr lang="en-GB" dirty="0" err="1">
                <a:hlinkClick r:id="rId5"/>
              </a:rPr>
              <a:t>gov.wales</a:t>
            </a:r>
            <a:r>
              <a:rPr lang="en-GB" dirty="0">
                <a:hlinkClick r:id="rId5"/>
              </a:rPr>
              <a:t>/scheme-help-tenants-affected-coronavirus-launches-wales</a:t>
            </a:r>
            <a:r>
              <a:rPr lang="en-GB" dirty="0"/>
              <a:t> </a:t>
            </a:r>
          </a:p>
          <a:p>
            <a:r>
              <a:rPr lang="en-GB" dirty="0"/>
              <a:t>NRLA Campaigns – </a:t>
            </a:r>
            <a:r>
              <a:rPr lang="en-GB" dirty="0">
                <a:hlinkClick r:id="rId6"/>
              </a:rPr>
              <a:t>nrla.org.uk/campaigns/coronavirus/wales</a:t>
            </a:r>
            <a:r>
              <a:rPr lang="en-GB" dirty="0"/>
              <a:t> </a:t>
            </a:r>
          </a:p>
          <a:p>
            <a:r>
              <a:rPr lang="en-GB" dirty="0"/>
              <a:t>Cardiff contacts: </a:t>
            </a:r>
            <a:r>
              <a:rPr lang="en-GB" dirty="0">
                <a:hlinkClick r:id="rId7"/>
              </a:rPr>
              <a:t>HMOlicensing@Cardiff.gov.uk</a:t>
            </a:r>
            <a:r>
              <a:rPr lang="en-GB" dirty="0"/>
              <a:t>; </a:t>
            </a:r>
            <a:r>
              <a:rPr lang="en-GB" dirty="0">
                <a:hlinkClick r:id="rId8"/>
              </a:rPr>
              <a:t>ctax@cardiff.gov.uk</a:t>
            </a:r>
            <a:r>
              <a:rPr lang="en-GB" dirty="0"/>
              <a:t>; </a:t>
            </a:r>
            <a:r>
              <a:rPr lang="en-GB" dirty="0">
                <a:hlinkClick r:id="rId9"/>
              </a:rPr>
              <a:t>housingenforcement-cardiff-srswales@valeofglamorgan.gov.uk</a:t>
            </a:r>
            <a:endParaRPr lang="en-GB" dirty="0"/>
          </a:p>
          <a:p>
            <a:r>
              <a:rPr lang="en-GB" dirty="0"/>
              <a:t>NRLA’s Rent Smart Wales Report – </a:t>
            </a:r>
            <a:r>
              <a:rPr lang="en-GB" u="sng" dirty="0">
                <a:hlinkClick r:id="rId10"/>
              </a:rPr>
              <a:t>nrla.org.uk/download?document=1246</a:t>
            </a:r>
            <a:endParaRPr lang="en-GB" dirty="0"/>
          </a:p>
        </p:txBody>
      </p:sp>
    </p:spTree>
    <p:extLst>
      <p:ext uri="{BB962C8B-B14F-4D97-AF65-F5344CB8AC3E}">
        <p14:creationId xmlns:p14="http://schemas.microsoft.com/office/powerpoint/2010/main" val="292036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p:txBody>
          <a:bodyPr/>
          <a:lstStyle/>
          <a:p>
            <a:r>
              <a:rPr lang="en-GB" dirty="0"/>
              <a:t>Any Questions?</a:t>
            </a:r>
          </a:p>
        </p:txBody>
      </p:sp>
    </p:spTree>
    <p:extLst>
      <p:ext uri="{BB962C8B-B14F-4D97-AF65-F5344CB8AC3E}">
        <p14:creationId xmlns:p14="http://schemas.microsoft.com/office/powerpoint/2010/main" val="1281212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F42A-4F65-4AB1-AA9D-8381B5956286}"/>
              </a:ext>
            </a:extLst>
          </p:cNvPr>
          <p:cNvSpPr>
            <a:spLocks noGrp="1"/>
          </p:cNvSpPr>
          <p:nvPr>
            <p:ph type="title"/>
          </p:nvPr>
        </p:nvSpPr>
        <p:spPr>
          <a:xfrm>
            <a:off x="831850" y="2728914"/>
            <a:ext cx="10515600" cy="799782"/>
          </a:xfrm>
        </p:spPr>
        <p:txBody>
          <a:bodyPr/>
          <a:lstStyle/>
          <a:p>
            <a:r>
              <a:rPr lang="en-GB" dirty="0"/>
              <a:t>Contact Details</a:t>
            </a:r>
          </a:p>
        </p:txBody>
      </p:sp>
      <p:sp>
        <p:nvSpPr>
          <p:cNvPr id="3" name="Text Placeholder 2">
            <a:extLst>
              <a:ext uri="{FF2B5EF4-FFF2-40B4-BE49-F238E27FC236}">
                <a16:creationId xmlns:a16="http://schemas.microsoft.com/office/drawing/2014/main" id="{B6AB7969-E40E-42A7-8920-F2C615190B4B}"/>
              </a:ext>
            </a:extLst>
          </p:cNvPr>
          <p:cNvSpPr>
            <a:spLocks noGrp="1"/>
          </p:cNvSpPr>
          <p:nvPr>
            <p:ph type="body" idx="1"/>
          </p:nvPr>
        </p:nvSpPr>
        <p:spPr>
          <a:xfrm>
            <a:off x="831850" y="3598386"/>
            <a:ext cx="10515600" cy="1973739"/>
          </a:xfrm>
        </p:spPr>
        <p:txBody>
          <a:bodyPr>
            <a:normAutofit lnSpcReduction="10000"/>
          </a:bodyPr>
          <a:lstStyle/>
          <a:p>
            <a:pPr>
              <a:lnSpc>
                <a:spcPct val="110000"/>
              </a:lnSpc>
            </a:pPr>
            <a:r>
              <a:rPr lang="en-US" b="1" dirty="0"/>
              <a:t>Email</a:t>
            </a:r>
            <a:r>
              <a:rPr lang="en-US" dirty="0"/>
              <a:t>: gillian.owens@nrla.org.uk</a:t>
            </a:r>
          </a:p>
          <a:p>
            <a:pPr>
              <a:lnSpc>
                <a:spcPct val="110000"/>
              </a:lnSpc>
            </a:pPr>
            <a:r>
              <a:rPr lang="en-US" b="1" dirty="0"/>
              <a:t>Twitter</a:t>
            </a:r>
            <a:r>
              <a:rPr lang="en-US" dirty="0"/>
              <a:t>: @</a:t>
            </a:r>
            <a:r>
              <a:rPr lang="en-US" dirty="0" err="1"/>
              <a:t>NRLAWales</a:t>
            </a:r>
            <a:endParaRPr lang="en-US" dirty="0"/>
          </a:p>
          <a:p>
            <a:pPr>
              <a:lnSpc>
                <a:spcPct val="110000"/>
              </a:lnSpc>
            </a:pPr>
            <a:r>
              <a:rPr lang="en-US" b="1" dirty="0"/>
              <a:t>Tel</a:t>
            </a:r>
            <a:r>
              <a:rPr lang="en-US" dirty="0"/>
              <a:t>: +44 (0) 2920 027593</a:t>
            </a:r>
          </a:p>
          <a:p>
            <a:pPr>
              <a:lnSpc>
                <a:spcPct val="110000"/>
              </a:lnSpc>
            </a:pPr>
            <a:r>
              <a:rPr lang="en-US" b="1" dirty="0"/>
              <a:t>Website</a:t>
            </a:r>
            <a:r>
              <a:rPr lang="en-US" dirty="0"/>
              <a:t>: nrla.org.uk</a:t>
            </a:r>
            <a:endParaRPr lang="en-GB" dirty="0"/>
          </a:p>
        </p:txBody>
      </p:sp>
    </p:spTree>
    <p:extLst>
      <p:ext uri="{BB962C8B-B14F-4D97-AF65-F5344CB8AC3E}">
        <p14:creationId xmlns:p14="http://schemas.microsoft.com/office/powerpoint/2010/main" val="108195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2A96-5775-4187-86FE-6D36CA4C2519}"/>
              </a:ext>
            </a:extLst>
          </p:cNvPr>
          <p:cNvSpPr>
            <a:spLocks noGrp="1"/>
          </p:cNvSpPr>
          <p:nvPr>
            <p:ph type="title"/>
          </p:nvPr>
        </p:nvSpPr>
        <p:spPr>
          <a:xfrm>
            <a:off x="831850" y="1709739"/>
            <a:ext cx="10515600" cy="842962"/>
          </a:xfrm>
        </p:spPr>
        <p:txBody>
          <a:bodyPr/>
          <a:lstStyle/>
          <a:p>
            <a:r>
              <a:rPr lang="en-GB" dirty="0"/>
              <a:t>Agenda</a:t>
            </a:r>
          </a:p>
        </p:txBody>
      </p:sp>
      <p:sp>
        <p:nvSpPr>
          <p:cNvPr id="3" name="Text Placeholder 2">
            <a:extLst>
              <a:ext uri="{FF2B5EF4-FFF2-40B4-BE49-F238E27FC236}">
                <a16:creationId xmlns:a16="http://schemas.microsoft.com/office/drawing/2014/main" id="{E335548B-5A3E-4E9B-8FB6-325EBABB6F37}"/>
              </a:ext>
            </a:extLst>
          </p:cNvPr>
          <p:cNvSpPr>
            <a:spLocks noGrp="1"/>
          </p:cNvSpPr>
          <p:nvPr>
            <p:ph type="body" idx="1"/>
          </p:nvPr>
        </p:nvSpPr>
        <p:spPr>
          <a:xfrm>
            <a:off x="831850" y="2690037"/>
            <a:ext cx="10515600" cy="3853003"/>
          </a:xfrm>
        </p:spPr>
        <p:txBody>
          <a:bodyPr>
            <a:normAutofit/>
          </a:bodyPr>
          <a:lstStyle/>
          <a:p>
            <a:pPr marL="342900" indent="-342900">
              <a:buFont typeface="Arial" panose="020B0604020202020204" pitchFamily="34" charset="0"/>
              <a:buChar char="•"/>
            </a:pPr>
            <a:r>
              <a:rPr lang="en-GB" dirty="0">
                <a:solidFill>
                  <a:srgbClr val="000000"/>
                </a:solidFill>
              </a:rPr>
              <a:t>Coronavirus</a:t>
            </a:r>
          </a:p>
          <a:p>
            <a:pPr marL="342900" indent="-342900">
              <a:buFont typeface="Arial" panose="020B0604020202020204" pitchFamily="34" charset="0"/>
              <a:buChar char="•"/>
            </a:pPr>
            <a:r>
              <a:rPr lang="en-GB" dirty="0">
                <a:solidFill>
                  <a:srgbClr val="000000"/>
                </a:solidFill>
              </a:rPr>
              <a:t>Financial support</a:t>
            </a:r>
          </a:p>
          <a:p>
            <a:pPr marL="342900" indent="-342900">
              <a:buFont typeface="Arial" panose="020B0604020202020204" pitchFamily="34" charset="0"/>
              <a:buChar char="•"/>
            </a:pPr>
            <a:r>
              <a:rPr lang="en-GB" dirty="0">
                <a:solidFill>
                  <a:srgbClr val="000000"/>
                </a:solidFill>
              </a:rPr>
              <a:t>Possession</a:t>
            </a:r>
          </a:p>
          <a:p>
            <a:pPr marL="342900" indent="-342900">
              <a:buFont typeface="Arial" panose="020B0604020202020204" pitchFamily="34" charset="0"/>
              <a:buChar char="•"/>
            </a:pPr>
            <a:r>
              <a:rPr lang="en-GB" dirty="0">
                <a:solidFill>
                  <a:srgbClr val="000000"/>
                </a:solidFill>
              </a:rPr>
              <a:t>Renting Homes (Amendment) Bill</a:t>
            </a:r>
          </a:p>
          <a:p>
            <a:pPr marL="342900" indent="-342900">
              <a:buFont typeface="Arial" panose="020B0604020202020204" pitchFamily="34" charset="0"/>
              <a:buChar char="•"/>
            </a:pPr>
            <a:r>
              <a:rPr lang="en-GB" dirty="0">
                <a:solidFill>
                  <a:srgbClr val="000000"/>
                </a:solidFill>
              </a:rPr>
              <a:t>Local Licensing</a:t>
            </a:r>
          </a:p>
          <a:p>
            <a:pPr marL="342900" indent="-342900">
              <a:buFont typeface="Arial" panose="020B0604020202020204" pitchFamily="34" charset="0"/>
              <a:buChar char="•"/>
            </a:pPr>
            <a:r>
              <a:rPr lang="en-GB" dirty="0">
                <a:solidFill>
                  <a:srgbClr val="000000"/>
                </a:solidFill>
              </a:rPr>
              <a:t>NRLA Wales manifesto and research</a:t>
            </a:r>
          </a:p>
          <a:p>
            <a:pPr marL="342900" indent="-342900">
              <a:buFont typeface="Arial" panose="020B0604020202020204" pitchFamily="34" charset="0"/>
              <a:buChar char="•"/>
            </a:pPr>
            <a:r>
              <a:rPr lang="en-GB" dirty="0">
                <a:solidFill>
                  <a:srgbClr val="000000"/>
                </a:solidFill>
              </a:rPr>
              <a:t>New NRLA Wales Regional Representative</a:t>
            </a:r>
          </a:p>
          <a:p>
            <a:pPr marL="342900" indent="-342900">
              <a:buFont typeface="Arial" panose="020B0604020202020204" pitchFamily="34" charset="0"/>
              <a:buChar char="•"/>
            </a:pPr>
            <a:r>
              <a:rPr lang="en-GB" dirty="0">
                <a:solidFill>
                  <a:srgbClr val="000000"/>
                </a:solidFill>
              </a:rPr>
              <a:t>AOB</a:t>
            </a:r>
          </a:p>
        </p:txBody>
      </p:sp>
    </p:spTree>
    <p:extLst>
      <p:ext uri="{BB962C8B-B14F-4D97-AF65-F5344CB8AC3E}">
        <p14:creationId xmlns:p14="http://schemas.microsoft.com/office/powerpoint/2010/main" val="127006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6C1-9DE4-4787-A654-2F5FF211C435}"/>
              </a:ext>
            </a:extLst>
          </p:cNvPr>
          <p:cNvSpPr>
            <a:spLocks noGrp="1"/>
          </p:cNvSpPr>
          <p:nvPr>
            <p:ph type="title"/>
          </p:nvPr>
        </p:nvSpPr>
        <p:spPr>
          <a:xfrm>
            <a:off x="7218343" y="5094514"/>
            <a:ext cx="4374943" cy="827314"/>
          </a:xfrm>
        </p:spPr>
        <p:txBody>
          <a:bodyPr>
            <a:normAutofit fontScale="90000"/>
          </a:bodyPr>
          <a:lstStyle/>
          <a:p>
            <a:pPr algn="ctr"/>
            <a:r>
              <a:rPr lang="en-GB" dirty="0"/>
              <a:t>Wales Covid Rules</a:t>
            </a:r>
          </a:p>
        </p:txBody>
      </p:sp>
      <p:sp>
        <p:nvSpPr>
          <p:cNvPr id="3" name="Content Placeholder 2">
            <a:extLst>
              <a:ext uri="{FF2B5EF4-FFF2-40B4-BE49-F238E27FC236}">
                <a16:creationId xmlns:a16="http://schemas.microsoft.com/office/drawing/2014/main" id="{E3871BFF-3144-49B5-8BDE-C3421AD4FA69}"/>
              </a:ext>
            </a:extLst>
          </p:cNvPr>
          <p:cNvSpPr>
            <a:spLocks noGrp="1"/>
          </p:cNvSpPr>
          <p:nvPr>
            <p:ph idx="1"/>
          </p:nvPr>
        </p:nvSpPr>
        <p:spPr>
          <a:xfrm>
            <a:off x="0" y="172640"/>
            <a:ext cx="6951202" cy="6685360"/>
          </a:xfrm>
        </p:spPr>
        <p:txBody>
          <a:bodyPr>
            <a:noAutofit/>
          </a:bodyPr>
          <a:lstStyle/>
          <a:p>
            <a:pPr marL="0" indent="0">
              <a:buNone/>
            </a:pPr>
            <a:r>
              <a:rPr lang="en-GB" sz="2000" b="1" dirty="0"/>
              <a:t>Wales is at Alert Level 4. At alert level 4 you must:</a:t>
            </a:r>
          </a:p>
          <a:p>
            <a:r>
              <a:rPr lang="en-GB" sz="2000" dirty="0"/>
              <a:t>Follow social distancing rules with people you don’t live with or who are not in your support bubble.</a:t>
            </a:r>
          </a:p>
          <a:p>
            <a:r>
              <a:rPr lang="en-GB" sz="2000" dirty="0"/>
              <a:t>Wear a face covering in all indoor public places.</a:t>
            </a:r>
          </a:p>
          <a:p>
            <a:r>
              <a:rPr lang="en-GB" sz="2000" dirty="0"/>
              <a:t>Stay at home and work from home if you can. </a:t>
            </a:r>
          </a:p>
          <a:p>
            <a:r>
              <a:rPr lang="en-GB" sz="2000" dirty="0"/>
              <a:t>Not create an extended household (single adults/parents may join with one household to form an exclusive support bubble).</a:t>
            </a:r>
          </a:p>
          <a:p>
            <a:r>
              <a:rPr lang="en-GB" sz="2000" dirty="0"/>
              <a:t>Meet only the people you live with or your support bubble.</a:t>
            </a:r>
          </a:p>
          <a:p>
            <a:r>
              <a:rPr lang="en-GB" sz="2000" dirty="0"/>
              <a:t>Not travel without reasonable excuse. </a:t>
            </a:r>
          </a:p>
          <a:p>
            <a:endParaRPr lang="en-GB" sz="2000" dirty="0"/>
          </a:p>
          <a:p>
            <a:pPr marL="0" indent="0">
              <a:buNone/>
            </a:pPr>
            <a:r>
              <a:rPr lang="en-GB" sz="2000" b="1" dirty="0"/>
              <a:t>What does Alert Level 4 mean for the PRS?</a:t>
            </a:r>
          </a:p>
          <a:p>
            <a:r>
              <a:rPr lang="en-GB" sz="2000" dirty="0"/>
              <a:t>Evictions cannot take place (exceptions </a:t>
            </a:r>
            <a:r>
              <a:rPr lang="en-GB" sz="2000" dirty="0" err="1"/>
              <a:t>inc.</a:t>
            </a:r>
            <a:r>
              <a:rPr lang="en-GB" sz="2000" dirty="0"/>
              <a:t> ASB)</a:t>
            </a:r>
          </a:p>
          <a:p>
            <a:r>
              <a:rPr lang="en-GB" sz="2000" dirty="0"/>
              <a:t>Home moves can occur if moving date delay until lifting of restrictions. Associated activities (e.g. removals processes, handover of keys, surveys and valuations) can take place in line with guidance on working in other people’s homes.</a:t>
            </a:r>
          </a:p>
          <a:p>
            <a:r>
              <a:rPr lang="en-GB" sz="2000" dirty="0"/>
              <a:t>Home viewings can take place. Virtual viewings should be used wherever possible, but viewings of properties can take place but household mixing must be avoided during viewings.</a:t>
            </a:r>
          </a:p>
        </p:txBody>
      </p:sp>
      <p:pic>
        <p:nvPicPr>
          <p:cNvPr id="4" name="Picture 2" descr="Coronavirus in Wales: what is a circuit breaker lockdown? | The Leader">
            <a:extLst>
              <a:ext uri="{FF2B5EF4-FFF2-40B4-BE49-F238E27FC236}">
                <a16:creationId xmlns:a16="http://schemas.microsoft.com/office/drawing/2014/main" id="{B865726D-20CA-4855-9B1C-B8510E797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202" y="1349829"/>
            <a:ext cx="5121926" cy="341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7D5F-588B-4564-B4E8-0E688F4864FD}"/>
              </a:ext>
            </a:extLst>
          </p:cNvPr>
          <p:cNvSpPr>
            <a:spLocks noGrp="1"/>
          </p:cNvSpPr>
          <p:nvPr>
            <p:ph type="title"/>
          </p:nvPr>
        </p:nvSpPr>
        <p:spPr>
          <a:xfrm>
            <a:off x="353919" y="478485"/>
            <a:ext cx="9610898" cy="769441"/>
          </a:xfrm>
        </p:spPr>
        <p:txBody>
          <a:bodyPr/>
          <a:lstStyle/>
          <a:p>
            <a:r>
              <a:rPr lang="en-GB" dirty="0"/>
              <a:t>Coronavirus: Top Tips</a:t>
            </a:r>
          </a:p>
        </p:txBody>
      </p:sp>
      <p:sp>
        <p:nvSpPr>
          <p:cNvPr id="3" name="Content Placeholder 2">
            <a:extLst>
              <a:ext uri="{FF2B5EF4-FFF2-40B4-BE49-F238E27FC236}">
                <a16:creationId xmlns:a16="http://schemas.microsoft.com/office/drawing/2014/main" id="{412BF630-B8E1-4213-BCBF-6D936064D649}"/>
              </a:ext>
            </a:extLst>
          </p:cNvPr>
          <p:cNvSpPr>
            <a:spLocks noGrp="1"/>
          </p:cNvSpPr>
          <p:nvPr>
            <p:ph idx="1"/>
          </p:nvPr>
        </p:nvSpPr>
        <p:spPr>
          <a:xfrm>
            <a:off x="142240" y="1372087"/>
            <a:ext cx="7227389" cy="5225142"/>
          </a:xfrm>
        </p:spPr>
        <p:txBody>
          <a:bodyPr>
            <a:normAutofit lnSpcReduction="10000"/>
          </a:bodyPr>
          <a:lstStyle/>
          <a:p>
            <a:r>
              <a:rPr lang="en-GB" sz="2400" dirty="0"/>
              <a:t>Follow government guidance at all times – this is the priority and will help justify any action/inaction.</a:t>
            </a:r>
          </a:p>
          <a:p>
            <a:r>
              <a:rPr lang="en-GB" sz="2400" dirty="0"/>
              <a:t>Contact your council and Rent Smart Wales directly if a problem arises or you want absolute, backed-up clarity for the property area.</a:t>
            </a:r>
          </a:p>
          <a:p>
            <a:r>
              <a:rPr lang="en-GB" sz="2400" dirty="0"/>
              <a:t>Evidence as much as you can your efforts to assist tenants and/or fix property hazards.</a:t>
            </a:r>
          </a:p>
          <a:p>
            <a:r>
              <a:rPr lang="en-GB" sz="2400" dirty="0"/>
              <a:t>Ensure urgent works are carried out and done so safely.</a:t>
            </a:r>
          </a:p>
          <a:p>
            <a:r>
              <a:rPr lang="en-GB" sz="2400" dirty="0"/>
              <a:t>If finances are affected, seek funds from government support, whether this be you or your tenant(s) – that’s what its there for.</a:t>
            </a:r>
          </a:p>
          <a:p>
            <a:r>
              <a:rPr lang="en-GB" sz="2400" dirty="0"/>
              <a:t>Be flexible and understanding with your tenants – negative news stories about landlords will not help at this time.</a:t>
            </a:r>
          </a:p>
        </p:txBody>
      </p:sp>
      <p:pic>
        <p:nvPicPr>
          <p:cNvPr id="1026" name="Picture 2" descr="Housing Secretary sets out plan to re-start housing market - GOV.UK">
            <a:extLst>
              <a:ext uri="{FF2B5EF4-FFF2-40B4-BE49-F238E27FC236}">
                <a16:creationId xmlns:a16="http://schemas.microsoft.com/office/drawing/2014/main" id="{CCCB8B06-2542-4FFD-AC6E-E7206CB52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760" y="19050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8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BC12-2435-422F-BA4D-B05E95EF5258}"/>
              </a:ext>
            </a:extLst>
          </p:cNvPr>
          <p:cNvSpPr>
            <a:spLocks noGrp="1"/>
          </p:cNvSpPr>
          <p:nvPr>
            <p:ph type="title"/>
          </p:nvPr>
        </p:nvSpPr>
        <p:spPr>
          <a:xfrm>
            <a:off x="7867814" y="4169228"/>
            <a:ext cx="3935076" cy="1153887"/>
          </a:xfrm>
        </p:spPr>
        <p:txBody>
          <a:bodyPr>
            <a:normAutofit/>
          </a:bodyPr>
          <a:lstStyle/>
          <a:p>
            <a:r>
              <a:rPr lang="en-GB" dirty="0"/>
              <a:t>NRLA Research</a:t>
            </a:r>
          </a:p>
        </p:txBody>
      </p:sp>
      <p:sp>
        <p:nvSpPr>
          <p:cNvPr id="3" name="Content Placeholder 2">
            <a:extLst>
              <a:ext uri="{FF2B5EF4-FFF2-40B4-BE49-F238E27FC236}">
                <a16:creationId xmlns:a16="http://schemas.microsoft.com/office/drawing/2014/main" id="{6E71FF0B-75E9-48B0-A97B-3B728BF70559}"/>
              </a:ext>
            </a:extLst>
          </p:cNvPr>
          <p:cNvSpPr>
            <a:spLocks noGrp="1"/>
          </p:cNvSpPr>
          <p:nvPr>
            <p:ph idx="1"/>
          </p:nvPr>
        </p:nvSpPr>
        <p:spPr>
          <a:xfrm>
            <a:off x="107878" y="185058"/>
            <a:ext cx="6877051" cy="5421086"/>
          </a:xfrm>
        </p:spPr>
        <p:txBody>
          <a:bodyPr>
            <a:normAutofit fontScale="77500" lnSpcReduction="20000"/>
          </a:bodyPr>
          <a:lstStyle/>
          <a:p>
            <a:r>
              <a:rPr lang="en-GB" dirty="0"/>
              <a:t>Dynata surveyed 2,077 private renters in England &amp; Wales between 17 Nov-9 Dec for the NRLA. 137 (6.6% of sample) from Wales. England &amp; Wales results:</a:t>
            </a:r>
          </a:p>
          <a:p>
            <a:r>
              <a:rPr lang="en-GB" dirty="0"/>
              <a:t>11% of private renters are now unemployed.</a:t>
            </a:r>
          </a:p>
          <a:p>
            <a:r>
              <a:rPr lang="en-GB" dirty="0"/>
              <a:t>91% of private renters have NOT built any arrears since March 2020.</a:t>
            </a:r>
          </a:p>
          <a:p>
            <a:r>
              <a:rPr lang="en-GB" dirty="0"/>
              <a:t>7% have built arrears since March. This would amount to around 840,000 renters across the sector as a whole. </a:t>
            </a:r>
          </a:p>
          <a:p>
            <a:r>
              <a:rPr lang="en-GB" dirty="0"/>
              <a:t>Whilst median rent arrears were £251-500,18% of those in debt had built arrears of over £1,000. Across the sector this would mean just over 150,000 renters.</a:t>
            </a:r>
          </a:p>
          <a:p>
            <a:r>
              <a:rPr lang="en-GB" dirty="0"/>
              <a:t>Renters most likely to have built arrears since March are younger people (14% of 18-24s and 10% of 25-34s) and the self-employed (17%).</a:t>
            </a:r>
          </a:p>
          <a:p>
            <a:r>
              <a:rPr lang="en-GB" dirty="0"/>
              <a:t>4% of all respondents had been served a legal notice that the landlord wishes to take possession of the property they are presently renting for a mixture of reasons, not all necessarily associated with rent arrears.</a:t>
            </a:r>
          </a:p>
        </p:txBody>
      </p:sp>
      <p:pic>
        <p:nvPicPr>
          <p:cNvPr id="1026" name="Picture 2" descr="Methods of Social Research - PCert, MA - Postgraduate courses - University  of Kent">
            <a:extLst>
              <a:ext uri="{FF2B5EF4-FFF2-40B4-BE49-F238E27FC236}">
                <a16:creationId xmlns:a16="http://schemas.microsoft.com/office/drawing/2014/main" id="{C5BC284C-D75D-4670-975E-88EB1F31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702128"/>
            <a:ext cx="520065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49DEAC-71B6-4BF3-8AF1-0C4C6BC01873}"/>
              </a:ext>
            </a:extLst>
          </p:cNvPr>
          <p:cNvPicPr>
            <a:picLocks noChangeAspect="1"/>
          </p:cNvPicPr>
          <p:nvPr/>
        </p:nvPicPr>
        <p:blipFill rotWithShape="1">
          <a:blip r:embed="rId3"/>
          <a:srcRect l="21250" t="42222" r="23572" b="43175"/>
          <a:stretch/>
        </p:blipFill>
        <p:spPr>
          <a:xfrm>
            <a:off x="329293" y="5388428"/>
            <a:ext cx="9506059" cy="1415142"/>
          </a:xfrm>
          <a:prstGeom prst="rect">
            <a:avLst/>
          </a:prstGeom>
        </p:spPr>
      </p:pic>
    </p:spTree>
    <p:extLst>
      <p:ext uri="{BB962C8B-B14F-4D97-AF65-F5344CB8AC3E}">
        <p14:creationId xmlns:p14="http://schemas.microsoft.com/office/powerpoint/2010/main" val="88729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B4DB-6C30-44FD-A8C2-1EC2C17C8754}"/>
              </a:ext>
            </a:extLst>
          </p:cNvPr>
          <p:cNvSpPr>
            <a:spLocks noGrp="1"/>
          </p:cNvSpPr>
          <p:nvPr>
            <p:ph type="title"/>
          </p:nvPr>
        </p:nvSpPr>
        <p:spPr>
          <a:xfrm>
            <a:off x="304800" y="397782"/>
            <a:ext cx="9610898" cy="919389"/>
          </a:xfrm>
        </p:spPr>
        <p:txBody>
          <a:bodyPr/>
          <a:lstStyle/>
          <a:p>
            <a:r>
              <a:rPr lang="en-GB" dirty="0"/>
              <a:t>Support for Tenants</a:t>
            </a:r>
          </a:p>
        </p:txBody>
      </p:sp>
      <p:sp>
        <p:nvSpPr>
          <p:cNvPr id="3" name="Content Placeholder 2">
            <a:extLst>
              <a:ext uri="{FF2B5EF4-FFF2-40B4-BE49-F238E27FC236}">
                <a16:creationId xmlns:a16="http://schemas.microsoft.com/office/drawing/2014/main" id="{EBFDF3B3-F90F-4AE9-88B6-1EB7F072FF55}"/>
              </a:ext>
            </a:extLst>
          </p:cNvPr>
          <p:cNvSpPr>
            <a:spLocks noGrp="1"/>
          </p:cNvSpPr>
          <p:nvPr>
            <p:ph idx="1"/>
          </p:nvPr>
        </p:nvSpPr>
        <p:spPr>
          <a:xfrm>
            <a:off x="185057" y="1480457"/>
            <a:ext cx="11713029" cy="5290457"/>
          </a:xfrm>
        </p:spPr>
        <p:txBody>
          <a:bodyPr>
            <a:normAutofit fontScale="77500" lnSpcReduction="20000"/>
          </a:bodyPr>
          <a:lstStyle/>
          <a:p>
            <a:r>
              <a:rPr lang="en-GB" b="1" dirty="0"/>
              <a:t>Tenancy Saver Loans – loans to tenants to cover arrears – open until 31 March 21.</a:t>
            </a:r>
          </a:p>
          <a:p>
            <a:pPr lvl="0"/>
            <a:r>
              <a:rPr lang="en-GB" dirty="0"/>
              <a:t>Payment goes straight to the landlord/agent; interest of 1% APR with up to five years to pay back; can be back-dated to 1 March 2020.</a:t>
            </a:r>
          </a:p>
          <a:p>
            <a:pPr lvl="0"/>
            <a:r>
              <a:rPr lang="en-GB" dirty="0"/>
              <a:t>Currently no cap on the amount that can be borrowed and no end date – but £8m pot.</a:t>
            </a:r>
          </a:p>
          <a:p>
            <a:pPr lvl="0"/>
            <a:r>
              <a:rPr lang="en-GB" dirty="0"/>
              <a:t>If tenant already on benefits, they should go to council and get DHP instead of loan</a:t>
            </a:r>
          </a:p>
          <a:p>
            <a:r>
              <a:rPr lang="en-GB" dirty="0"/>
              <a:t>Will not link this to landlord evicting their tenant, but hope/expect landlords to ensure tenant utilises loan to avoid this</a:t>
            </a:r>
          </a:p>
          <a:p>
            <a:r>
              <a:rPr lang="en-GB" b="1" dirty="0">
                <a:hlinkClick r:id="rId2"/>
              </a:rPr>
              <a:t>https://gov.wales/scheme-help-tenants-affected-coronavirus-launches-wales</a:t>
            </a:r>
            <a:r>
              <a:rPr lang="en-GB" b="1" dirty="0"/>
              <a:t> </a:t>
            </a:r>
          </a:p>
          <a:p>
            <a:endParaRPr lang="en-GB" b="1" dirty="0"/>
          </a:p>
          <a:p>
            <a:r>
              <a:rPr lang="en-GB" b="1" dirty="0"/>
              <a:t>PRS Helpline</a:t>
            </a:r>
          </a:p>
          <a:p>
            <a:r>
              <a:rPr lang="en-GB" dirty="0"/>
              <a:t>For tenants struggling with rent, income, or housing benefits. Funded by the Welsh Government – run by Citizens Advice Cymru.</a:t>
            </a:r>
          </a:p>
          <a:p>
            <a:r>
              <a:rPr lang="en-GB" dirty="0"/>
              <a:t>A free, confidential, independent service that will advise tenants on ways in which they can maximise their income and manage debt – with a view to helping them pay their rent if they can and hold on to their tenancies.</a:t>
            </a:r>
          </a:p>
          <a:p>
            <a:r>
              <a:rPr lang="en-GB" b="1" dirty="0"/>
              <a:t>The number is 0300 3302177 – open Monday-Friday from 9:00-17:00.</a:t>
            </a:r>
            <a:endParaRPr lang="en-GB" dirty="0"/>
          </a:p>
          <a:p>
            <a:endParaRPr lang="en-GB" b="1" dirty="0"/>
          </a:p>
        </p:txBody>
      </p:sp>
    </p:spTree>
    <p:extLst>
      <p:ext uri="{BB962C8B-B14F-4D97-AF65-F5344CB8AC3E}">
        <p14:creationId xmlns:p14="http://schemas.microsoft.com/office/powerpoint/2010/main" val="159624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1C17-FBB3-42BD-8082-910698B49B39}"/>
              </a:ext>
            </a:extLst>
          </p:cNvPr>
          <p:cNvSpPr>
            <a:spLocks noGrp="1"/>
          </p:cNvSpPr>
          <p:nvPr>
            <p:ph type="title"/>
          </p:nvPr>
        </p:nvSpPr>
        <p:spPr>
          <a:xfrm>
            <a:off x="424543" y="252867"/>
            <a:ext cx="6411685" cy="955448"/>
          </a:xfrm>
        </p:spPr>
        <p:txBody>
          <a:bodyPr/>
          <a:lstStyle/>
          <a:p>
            <a:r>
              <a:rPr lang="en-GB" dirty="0"/>
              <a:t>Extension of Evictions Ban</a:t>
            </a:r>
          </a:p>
        </p:txBody>
      </p:sp>
      <p:sp>
        <p:nvSpPr>
          <p:cNvPr id="3" name="Content Placeholder 2">
            <a:extLst>
              <a:ext uri="{FF2B5EF4-FFF2-40B4-BE49-F238E27FC236}">
                <a16:creationId xmlns:a16="http://schemas.microsoft.com/office/drawing/2014/main" id="{2F568382-A2AA-4888-A306-33C868A65594}"/>
              </a:ext>
            </a:extLst>
          </p:cNvPr>
          <p:cNvSpPr>
            <a:spLocks noGrp="1"/>
          </p:cNvSpPr>
          <p:nvPr>
            <p:ph idx="1"/>
          </p:nvPr>
        </p:nvSpPr>
        <p:spPr>
          <a:xfrm>
            <a:off x="163286" y="1328057"/>
            <a:ext cx="7249885" cy="5431972"/>
          </a:xfrm>
        </p:spPr>
        <p:txBody>
          <a:bodyPr>
            <a:normAutofit fontScale="85000" lnSpcReduction="20000"/>
          </a:bodyPr>
          <a:lstStyle/>
          <a:p>
            <a:r>
              <a:rPr lang="en-GB" dirty="0"/>
              <a:t>Welsh Government announced that the suspension on eviction enforcement – due to end on 11 January – will be extended to the end of March 2021.</a:t>
            </a:r>
          </a:p>
          <a:p>
            <a:r>
              <a:rPr lang="en-GB" dirty="0"/>
              <a:t>However, it could end earlier as the Welsh Government will review this every three weeks.</a:t>
            </a:r>
          </a:p>
          <a:p>
            <a:r>
              <a:rPr lang="en-GB" dirty="0"/>
              <a:t>Suspension does not stop possession proceedings continuing through the courts, but it does prevent bailiff enforcement action.</a:t>
            </a:r>
          </a:p>
          <a:p>
            <a:r>
              <a:rPr lang="en-GB" dirty="0"/>
              <a:t>Follows UK Government’s extension of the ban by six weeks in England.</a:t>
            </a:r>
          </a:p>
          <a:p>
            <a:r>
              <a:rPr lang="en-GB" dirty="0"/>
              <a:t>Exemptions to the suspension of repossession actions </a:t>
            </a:r>
            <a:r>
              <a:rPr lang="en-GB" dirty="0" err="1"/>
              <a:t>inc.</a:t>
            </a:r>
            <a:r>
              <a:rPr lang="en-GB" dirty="0"/>
              <a:t> ASB.</a:t>
            </a:r>
          </a:p>
          <a:p>
            <a:r>
              <a:rPr lang="en-GB" dirty="0"/>
              <a:t>Different exemptions in England and Wales.</a:t>
            </a:r>
          </a:p>
          <a:p>
            <a:r>
              <a:rPr lang="en-GB" dirty="0"/>
              <a:t>Wales not followed England in making one of the exemptions to the ban those with arrears in excess of six months. Reflects Tenancy Saver Loan in Wales and the absence of such a support scheme in England.</a:t>
            </a:r>
          </a:p>
          <a:p>
            <a:endParaRPr lang="en-GB" dirty="0"/>
          </a:p>
        </p:txBody>
      </p:sp>
      <p:pic>
        <p:nvPicPr>
          <p:cNvPr id="1026" name="Picture 2" descr="Government update on evictions ban for tenants">
            <a:extLst>
              <a:ext uri="{FF2B5EF4-FFF2-40B4-BE49-F238E27FC236}">
                <a16:creationId xmlns:a16="http://schemas.microsoft.com/office/drawing/2014/main" id="{054AED52-3F5C-4521-AC87-599A7A41CA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1"/>
          <a:stretch/>
        </p:blipFill>
        <p:spPr bwMode="auto">
          <a:xfrm>
            <a:off x="7725531" y="1519067"/>
            <a:ext cx="4303183" cy="381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7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F81C-7B71-4655-B5D3-2ECD68C4A687}"/>
              </a:ext>
            </a:extLst>
          </p:cNvPr>
          <p:cNvSpPr>
            <a:spLocks noGrp="1"/>
          </p:cNvSpPr>
          <p:nvPr>
            <p:ph type="title"/>
          </p:nvPr>
        </p:nvSpPr>
        <p:spPr>
          <a:xfrm>
            <a:off x="404813" y="3916135"/>
            <a:ext cx="2588758" cy="2452687"/>
          </a:xfrm>
        </p:spPr>
        <p:txBody>
          <a:bodyPr anchor="ctr">
            <a:normAutofit/>
          </a:bodyPr>
          <a:lstStyle/>
          <a:p>
            <a:r>
              <a:rPr lang="en-GB" sz="3600" dirty="0"/>
              <a:t>Changes to Possession:  Reminder</a:t>
            </a:r>
          </a:p>
        </p:txBody>
      </p:sp>
      <p:pic>
        <p:nvPicPr>
          <p:cNvPr id="6" name="Picture 2" descr="How to check a section 21 notice is valid - Shelter England">
            <a:extLst>
              <a:ext uri="{FF2B5EF4-FFF2-40B4-BE49-F238E27FC236}">
                <a16:creationId xmlns:a16="http://schemas.microsoft.com/office/drawing/2014/main" id="{080E8949-F33F-4385-9CAF-98DF59A59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14" b="2101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A09652-BA37-438D-B240-5E2D394DA1A0}"/>
              </a:ext>
            </a:extLst>
          </p:cNvPr>
          <p:cNvSpPr>
            <a:spLocks noGrp="1"/>
          </p:cNvSpPr>
          <p:nvPr>
            <p:ph idx="1"/>
          </p:nvPr>
        </p:nvSpPr>
        <p:spPr>
          <a:xfrm>
            <a:off x="2993572" y="3752850"/>
            <a:ext cx="8793616" cy="2952750"/>
          </a:xfrm>
        </p:spPr>
        <p:txBody>
          <a:bodyPr anchor="ctr">
            <a:normAutofit/>
          </a:bodyPr>
          <a:lstStyle/>
          <a:p>
            <a:r>
              <a:rPr lang="en-GB" sz="2400" dirty="0"/>
              <a:t>26 March-23 July: all notices three months</a:t>
            </a:r>
          </a:p>
          <a:p>
            <a:r>
              <a:rPr lang="en-GB" sz="2400" dirty="0"/>
              <a:t>24 July 2020-31 March 2021: all notices six months (but ASB &amp; DV still three)</a:t>
            </a:r>
          </a:p>
          <a:p>
            <a:r>
              <a:rPr lang="en-GB" sz="2400" dirty="0"/>
              <a:t>29 September-onwards: ASB and DV return to pre-pandemic lengths (Section 8, Grounds 7A and 14).</a:t>
            </a:r>
          </a:p>
          <a:p>
            <a:r>
              <a:rPr lang="en-GB" sz="2400" dirty="0" err="1"/>
              <a:t>gov.wales</a:t>
            </a:r>
            <a:r>
              <a:rPr lang="en-GB" sz="2400" dirty="0"/>
              <a:t>/coronavirus-covid-19-guidance-for-landlords-and-managing-agents-in-the-private-rented-sector-html</a:t>
            </a:r>
          </a:p>
        </p:txBody>
      </p:sp>
    </p:spTree>
    <p:extLst>
      <p:ext uri="{BB962C8B-B14F-4D97-AF65-F5344CB8AC3E}">
        <p14:creationId xmlns:p14="http://schemas.microsoft.com/office/powerpoint/2010/main" val="353775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1224D08D30D4882B4EA62A650B1E9" ma:contentTypeVersion="9" ma:contentTypeDescription="Create a new document." ma:contentTypeScope="" ma:versionID="b561268c143ad24b823d6e211e29a50c">
  <xsd:schema xmlns:xsd="http://www.w3.org/2001/XMLSchema" xmlns:xs="http://www.w3.org/2001/XMLSchema" xmlns:p="http://schemas.microsoft.com/office/2006/metadata/properties" xmlns:ns3="4f3e6d3b-1d3a-4416-b19e-4c8c20a4feb4" targetNamespace="http://schemas.microsoft.com/office/2006/metadata/properties" ma:root="true" ma:fieldsID="8254838a1df04d438d20e031f19b924d" ns3:_="">
    <xsd:import namespace="4f3e6d3b-1d3a-4416-b19e-4c8c20a4fe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6d3b-1d3a-4416-b19e-4c8c20a4f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105ACF-86DA-4659-AA80-47B0485CD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e6d3b-1d3a-4416-b19e-4c8c20a4f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1343E8-C831-4D30-8538-A3CA508C9A93}">
  <ds:schemaRefs>
    <ds:schemaRef ds:uri="http://schemas.microsoft.com/sharepoint/v3/contenttype/forms"/>
  </ds:schemaRefs>
</ds:datastoreItem>
</file>

<file path=customXml/itemProps3.xml><?xml version="1.0" encoding="utf-8"?>
<ds:datastoreItem xmlns:ds="http://schemas.openxmlformats.org/officeDocument/2006/customXml" ds:itemID="{9E38A11E-0E1E-4B46-B7A3-E01959AC4B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245</TotalTime>
  <Words>2468</Words>
  <Application>Microsoft Office PowerPoint</Application>
  <PresentationFormat>Widescreen</PresentationFormat>
  <Paragraphs>181</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Trebuchet MS</vt:lpstr>
      <vt:lpstr>Verdana</vt:lpstr>
      <vt:lpstr>Wingdings</vt:lpstr>
      <vt:lpstr>Office Theme</vt:lpstr>
      <vt:lpstr>Thank you for joining us</vt:lpstr>
      <vt:lpstr>Title slide</vt:lpstr>
      <vt:lpstr>Agenda</vt:lpstr>
      <vt:lpstr>Wales Covid Rules</vt:lpstr>
      <vt:lpstr>Coronavirus: Top Tips</vt:lpstr>
      <vt:lpstr>NRLA Research</vt:lpstr>
      <vt:lpstr>Support for Tenants</vt:lpstr>
      <vt:lpstr>Extension of Evictions Ban</vt:lpstr>
      <vt:lpstr>Changes to Possession:  Reminder</vt:lpstr>
      <vt:lpstr>Changes to possession – Reminder</vt:lpstr>
      <vt:lpstr>Renting Homes (Amendment) Bill: Update</vt:lpstr>
      <vt:lpstr>Renting Homes (Amendment) Bill: Update</vt:lpstr>
      <vt:lpstr>Land Transaction Tax</vt:lpstr>
      <vt:lpstr>Plasnewydd Additional Licensing</vt:lpstr>
      <vt:lpstr>NRLA Wales 2021 Manifesto</vt:lpstr>
      <vt:lpstr>NRLA Wales Research Report: RSW</vt:lpstr>
      <vt:lpstr>NRLA Wales Research Report: RSW</vt:lpstr>
      <vt:lpstr>NRLA Regional Representative for Wales Gill Owens  </vt:lpstr>
      <vt:lpstr> Regional Representative Wales: The Role </vt:lpstr>
      <vt:lpstr>Good landlord case studies</vt:lpstr>
      <vt:lpstr>Helpful Links</vt:lpstr>
      <vt:lpstr>Thank You</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joining us</dc:title>
  <dc:creator>Calum Davies</dc:creator>
  <cp:lastModifiedBy>Calum Davies</cp:lastModifiedBy>
  <cp:revision>1</cp:revision>
  <dcterms:created xsi:type="dcterms:W3CDTF">2020-11-05T11:47:38Z</dcterms:created>
  <dcterms:modified xsi:type="dcterms:W3CDTF">2021-01-14T09:47:00Z</dcterms:modified>
</cp:coreProperties>
</file>